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PT Sans Narrow"/>
      <p:regular r:id="rId56"/>
      <p:bold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TSansNarrow-bold.fntdata"/><Relationship Id="rId12" Type="http://schemas.openxmlformats.org/officeDocument/2006/relationships/slide" Target="slides/slide7.xml"/><Relationship Id="rId56" Type="http://schemas.openxmlformats.org/officeDocument/2006/relationships/font" Target="fonts/PTSansNarrow-regular.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7c3e2d7d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7c3e2d7d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7c3e2d7d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7c3e2d7d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7c3e2d7d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7c3e2d7d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7c3e2d7d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7c3e2d7d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7c3e2d7d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7c3e2d7d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7c3e2d7d0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7c3e2d7d0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7c3e2d7d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7c3e2d7d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7c3e2d7d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7c3e2d7d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7c3e2d7d0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7c3e2d7d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7c3e2d7d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7c3e2d7d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7c3e2d7d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7c3e2d7d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7c3e2d7d0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7c3e2d7d0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7c3e2d7d0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7c3e2d7d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7c3e2d7d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7c3e2d7d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7c3e2d7d0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7c3e2d7d0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7c3e2d7d0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7c3e2d7d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7c3e2d7d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7c3e2d7d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7c3e2d7d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7c3e2d7d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7c3e2d7d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7c3e2d7d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be96fd8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be96fd8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8aca25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8aca25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7c3e2d7d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7c3e2d7d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be96fd83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be96fd83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be96fd8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be96fd8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be96fd83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be96fd83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be96fd83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cbe96fd83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be96fd83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be96fd83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be96fd83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be96fd83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8aca25ed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8aca25ed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cbe96fd8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cbe96fd8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cbe96fd83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cbe96fd83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be96fd8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be96fd8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7c3e2d7d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7c3e2d7d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8aca25e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c8aca25e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7c3e2d7d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c7c3e2d7d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c2cddd7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c2cddd7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c7c3e2d7d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c7c3e2d7d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be96fd83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cbe96fd83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c8aca25ed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c8aca25ed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cbe96fd83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cbe96fd83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c8aca25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c8aca25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c2cddd7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c2cddd7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8aca25ed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c8aca25ed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7c3e2d7d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7c3e2d7d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8aca25e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c8aca25e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7c3e2d7d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7c3e2d7d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7c3e2d7d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7c3e2d7d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7c3e2d7d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7c3e2d7d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7c3e2d7d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7c3e2d7d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cxnSp>
        <p:nvCxnSpPr>
          <p:cNvPr id="11" name="Google Shape;11;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2" name="Google Shape;12;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3" name="Google Shape;13;p2"/>
          <p:cNvGrpSpPr/>
          <p:nvPr/>
        </p:nvGrpSpPr>
        <p:grpSpPr>
          <a:xfrm>
            <a:off x="1004144" y="1022025"/>
            <a:ext cx="7136668" cy="152400"/>
            <a:chOff x="1346429" y="1011300"/>
            <a:chExt cx="6452100" cy="152400"/>
          </a:xfrm>
        </p:grpSpPr>
        <p:cxnSp>
          <p:nvCxnSpPr>
            <p:cNvPr id="14" name="Google Shape;14;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5" name="Google Shape;15;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6" name="Google Shape;16;p2"/>
          <p:cNvGrpSpPr/>
          <p:nvPr/>
        </p:nvGrpSpPr>
        <p:grpSpPr>
          <a:xfrm>
            <a:off x="1004151" y="3969100"/>
            <a:ext cx="7136668" cy="152400"/>
            <a:chOff x="1346435" y="3969088"/>
            <a:chExt cx="6452100" cy="152400"/>
          </a:xfrm>
        </p:grpSpPr>
        <p:cxnSp>
          <p:nvCxnSpPr>
            <p:cNvPr id="17" name="Google Shape;17;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8" name="Google Shape;18;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9" name="Google Shape;19;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20" name="Google Shape;20;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 name="Google Shape;2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9" name="Google Shape;59;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 name="Google Shape;3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3" name="Google Shape;33;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3" name="Shape 43"/>
        <p:cNvGrpSpPr/>
        <p:nvPr/>
      </p:nvGrpSpPr>
      <p:grpSpPr>
        <a:xfrm>
          <a:off x="0" y="0"/>
          <a:ext cx="0" cy="0"/>
          <a:chOff x="0" y="0"/>
          <a:chExt cx="0" cy="0"/>
        </a:xfrm>
      </p:grpSpPr>
      <p:sp>
        <p:nvSpPr>
          <p:cNvPr id="44" name="Google Shape;44;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1pPr>
            <a:lvl2pPr lvl="1"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2pPr>
            <a:lvl3pPr lvl="2"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3pPr>
            <a:lvl4pPr lvl="3"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4pPr>
            <a:lvl5pPr lvl="4"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5pPr>
            <a:lvl6pPr lvl="5"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6pPr>
            <a:lvl7pPr lvl="6"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7pPr>
            <a:lvl8pPr lvl="7"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8pPr>
            <a:lvl9pPr lvl="8"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indent="-317500" lvl="1" marL="9144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indent="-317500" lvl="2" marL="13716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indent="-317500" lvl="3" marL="18288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indent="-317500" lvl="4" marL="22860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indent="-317500" lvl="5" marL="27432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indent="-317500" lvl="6" marL="32004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indent="-317500" lvl="7" marL="36576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indent="-317500" lvl="8" marL="41148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462150" y="76199"/>
            <a:ext cx="1607425" cy="642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hyperlink" Target="https://letstalkscience.ca/educational-resources/backgrounders/computational-think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letstalkscience.ca/educational-resources/backgrounders/computational-think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letstalkscience.ca/educational-resources/backgrounders/computational-think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hyperlink" Target="https://letstalkscience.ca/educational-resources/backgrounders/computational-think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hyperlink" Target="https://letstalkscience.ca/educational-resources/backgrounders/computational-think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blockly.games/maze?lang=en&amp;level=10&amp;&amp;skin=0" TargetMode="Externa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medium.com/swlh/solving-mazes-with-depth-first-search-e315771317ae#id_token=eyJhbGciOiJSUzI1NiIsImtpZCI6IjZjZTExYWVjZjllYjE0MDI0YTQ0YmJmZDFiY2Y4YjMyYTEyMjg3ZmEiLCJ0eXAiOiJKV1QifQ.eyJpc3MiOiJodHRwczovL2FjY291bnRzLmdvb2dsZS5jb20iLCJhenAiOiIyMTYyOTYwMzU4MzQtazFrNnFlMDYwczJ0cDJhMmphbTRsamRjbXMwMHN0dGcuYXBwcy5nb29nbGV1c2VyY29udGVudC5jb20iLCJhdWQiOiIyMTYyOTYwMzU4MzQtazFrNnFlMDYwczJ0cDJhMmphbTRsamRjbXMwMHN0dGcuYXBwcy5nb29nbGV1c2VyY29udGVudC5jb20iLCJzdWIiOiIxMDE4MTc2NTc1OTE3ODYzNDQzODAiLCJlbWFpbCI6InlzbW5nbGJockBnbWFpbC5jb20iLCJlbWFpbF92ZXJpZmllZCI6dHJ1ZSwibmJmIjoxNzEzMDE5NDU0LCJuYW1lIjoiWWFzZW1pbiBHdWxiYWhhciIsInBpY3R1cmUiOiJodHRwczovL2xoMy5nb29nbGV1c2VyY29udGVudC5jb20vYS9BQ2c4b2NJY3QxNVJyWW1TazRVVGlPTzJDVXNBeFA4NXN6dEwzdEphQW9NemlZYlc5NVVjS0VfMz1zOTYtYyIsImdpdmVuX25hbWUiOiJZYXNlbWluIiwiZmFtaWx5X25hbWUiOiJHdWxiYWhhciIsImlhdCI6MTcxMzAxOTc1NCwiZXhwIjoxNzEzMDIzMzU0LCJqdGkiOiJiNjlkZjc3OGFhM2Q5NTM3ZTc0ZWIxZGFlZmFiNmJjZDI2YzcwZjc1In0.uVk1F-htNlNR82krFi0JXCj48ucGyH7QKMcZrF9-OkQPlzERl8vrDDoB2aD3eRISxrJOiXRPzutr1uLxvc5NItku4cU24VAnx_TpTlXOiUTjMb3iaEsbu71B8HxHbOiq2L8UV1G0MR12ipq_p1K6EVgzG9hBIVWXCoR3PTglY3oa_E8703uZ102WuWT17mvtxBjFYOLnabgdRX_93GTtvy2rVuImXH6hyo_GyG7etLVen23LIAzST_FkyElfCyWKbQPQM64-4k_uXNBYmTjYslhq22xZGj01ALvqTfKSdauJxiri5RMP0dla9g2TK6qMBL_p_dobEBzIlhYsGMR6Vw" TargetMode="Externa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colab.research.google.com/drive/1KUXE1MrsltoVp4gwJ7m_N4PNvzUfYXok?authuser=1#scrollTo=d09TX_MhW54m"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medium.com/swlh/solving-mazes-with-depth-first-search-e315771317ae#id_token=eyJhbGciOiJSUzI1NiIsImtpZCI6IjZjZTExYWVjZjllYjE0MDI0YTQ0YmJmZDFiY2Y4YjMyYTEyMjg3ZmEiLCJ0eXAiOiJKV1QifQ.eyJpc3MiOiJodHRwczovL2FjY291bnRzLmdvb2dsZS5jb20iLCJhenAiOiIyMTYyOTYwMzU4MzQtazFrNnFlMDYwczJ0cDJhMmphbTRsamRjbXMwMHN0dGcuYXBwcy5nb29nbGV1c2VyY29udGVudC5jb20iLCJhdWQiOiIyMTYyOTYwMzU4MzQtazFrNnFlMDYwczJ0cDJhMmphbTRsamRjbXMwMHN0dGcuYXBwcy5nb29nbGV1c2VyY29udGVudC5jb20iLCJzdWIiOiIxMDE4MTc2NTc1OTE3ODYzNDQzODAiLCJlbWFpbCI6InlzbW5nbGJockBnbWFpbC5jb20iLCJlbWFpbF92ZXJpZmllZCI6dHJ1ZSwibmJmIjoxNzEzMDE5NDU0LCJuYW1lIjoiWWFzZW1pbiBHdWxiYWhhciIsInBpY3R1cmUiOiJodHRwczovL2xoMy5nb29nbGV1c2VyY29udGVudC5jb20vYS9BQ2c4b2NJY3QxNVJyWW1TazRVVGlPTzJDVXNBeFA4NXN6dEwzdEphQW9NemlZYlc5NVVjS0VfMz1zOTYtYyIsImdpdmVuX25hbWUiOiJZYXNlbWluIiwiZmFtaWx5X25hbWUiOiJHdWxiYWhhciIsImlhdCI6MTcxMzAxOTc1NCwiZXhwIjoxNzEzMDIzMzU0LCJqdGkiOiJiNjlkZjc3OGFhM2Q5NTM3ZTc0ZWIxZGFlZmFiNmJjZDI2YzcwZjc1In0.uVk1F-htNlNR82krFi0JXCj48ucGyH7QKMcZrF9-OkQPlzERl8vrDDoB2aD3eRISxrJOiXRPzutr1uLxvc5NItku4cU24VAnx_TpTlXOiUTjMb3iaEsbu71B8HxHbOiq2L8UV1G0MR12ipq_p1K6EVgzG9hBIVWXCoR3PTglY3oa_E8703uZ102WuWT17mvtxBjFYOLnabgdRX_93GTtvy2rVuImXH6hyo_GyG7etLVen23LIAzST_FkyElfCyWKbQPQM64-4k_uXNBYmTjYslhq22xZGj01ALvqTfKSdauJxiri5RMP0dla9g2TK6qMBL_p_dobEBzIlhYsGMR6Vw" TargetMode="Externa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48.png"/><Relationship Id="rId5"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medium.com/swlh/solving-mazes-with-depth-first-search-e315771317ae#id_token=eyJhbGciOiJSUzI1NiIsImtpZCI6IjZjZTExYWVjZjllYjE0MDI0YTQ0YmJmZDFiY2Y4YjMyYTEyMjg3ZmEiLCJ0eXAiOiJKV1QifQ.eyJpc3MiOiJodHRwczovL2FjY291bnRzLmdvb2dsZS5jb20iLCJhenAiOiIyMTYyOTYwMzU4MzQtazFrNnFlMDYwczJ0cDJhMmphbTRsamRjbXMwMHN0dGcuYXBwcy5nb29nbGV1c2VyY29udGVudC5jb20iLCJhdWQiOiIyMTYyOTYwMzU4MzQtazFrNnFlMDYwczJ0cDJhMmphbTRsamRjbXMwMHN0dGcuYXBwcy5nb29nbGV1c2VyY29udGVudC5jb20iLCJzdWIiOiIxMDE4MTc2NTc1OTE3ODYzNDQzODAiLCJlbWFpbCI6InlzbW5nbGJockBnbWFpbC5jb20iLCJlbWFpbF92ZXJpZmllZCI6dHJ1ZSwibmJmIjoxNzEzMDE5NDU0LCJuYW1lIjoiWWFzZW1pbiBHdWxiYWhhciIsInBpY3R1cmUiOiJodHRwczovL2xoMy5nb29nbGV1c2VyY29udGVudC5jb20vYS9BQ2c4b2NJY3QxNVJyWW1TazRVVGlPTzJDVXNBeFA4NXN6dEwzdEphQW9NemlZYlc5NVVjS0VfMz1zOTYtYyIsImdpdmVuX25hbWUiOiJZYXNlbWluIiwiZmFtaWx5X25hbWUiOiJHdWxiYWhhciIsImlhdCI6MTcxMzAxOTc1NCwiZXhwIjoxNzEzMDIzMzU0LCJqdGkiOiJiNjlkZjc3OGFhM2Q5NTM3ZTc0ZWIxZGFlZmFiNmJjZDI2YzcwZjc1In0.uVk1F-htNlNR82krFi0JXCj48ucGyH7QKMcZrF9-OkQPlzERl8vrDDoB2aD3eRISxrJOiXRPzutr1uLxvc5NItku4cU24VAnx_TpTlXOiUTjMb3iaEsbu71B8HxHbOiq2L8UV1G0MR12ipq_p1K6EVgzG9hBIVWXCoR3PTglY3oa_E8703uZ102WuWT17mvtxBjFYOLnabgdRX_93GTtvy2rVuImXH6hyo_GyG7etLVen23LIAzST_FkyElfCyWKbQPQM64-4k_uXNBYmTjYslhq22xZGj01ALvqTfKSdauJxiri5RMP0dla9g2TK6qMBL_p_dobEBzIlhYsGMR6Vw" TargetMode="External"/><Relationship Id="rId4" Type="http://schemas.openxmlformats.org/officeDocument/2006/relationships/image" Target="../media/image23.png"/><Relationship Id="rId5"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en.wikipedia.org/wiki/Breadth-first_search" TargetMode="External"/><Relationship Id="rId4" Type="http://schemas.openxmlformats.org/officeDocument/2006/relationships/image" Target="../media/image24.gif"/><Relationship Id="rId5" Type="http://schemas.openxmlformats.org/officeDocument/2006/relationships/hyperlink" Target="https://en.wikipedia.org/wiki/Breadth-first_search" TargetMode="External"/><Relationship Id="rId6" Type="http://schemas.openxmlformats.org/officeDocument/2006/relationships/image" Target="../media/image4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en.wikipedia.org/wiki/Depth-first_search" TargetMode="External"/><Relationship Id="rId4" Type="http://schemas.openxmlformats.org/officeDocument/2006/relationships/hyperlink" Target="https://en.wikipedia.org/wiki/Depth-first_search"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hyperlink" Target="https://edward-huang.com/2021/02/17/is-recursion-really-slower-than-iteration/" TargetMode="Externa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cs.cmu.edu/~15110-s13/Wing06-ct.pdf" TargetMode="External"/><Relationship Id="rId4" Type="http://schemas.openxmlformats.org/officeDocument/2006/relationships/image" Target="../media/image22.png"/><Relationship Id="rId5" Type="http://schemas.openxmlformats.org/officeDocument/2006/relationships/hyperlink" Target="https://www.cs.cmu.edu/~15110-s13/Wing06-ct.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blockly.games/maze?lang=en&amp;level=10&amp;&amp;skin=0" TargetMode="External"/><Relationship Id="rId4" Type="http://schemas.openxmlformats.org/officeDocument/2006/relationships/hyperlink" Target="https://colab.research.google.com/drive/1KUXE1MrsltoVp4gwJ7m_N4PNvzUfYXok?authuser=1#scrollTo=d09TX_MhW54m" TargetMode="External"/><Relationship Id="rId5" Type="http://schemas.openxmlformats.org/officeDocument/2006/relationships/image" Target="../media/image40.png"/><Relationship Id="rId6"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challenge.bebraschallenge.org/index.php?action=anon_join&amp;grp_id=1854" TargetMode="External"/><Relationship Id="rId4" Type="http://schemas.openxmlformats.org/officeDocument/2006/relationships/image" Target="../media/image39.png"/><Relationship Id="rId5" Type="http://schemas.openxmlformats.org/officeDocument/2006/relationships/hyperlink" Target="https://challenge.bebraschallenge.org/" TargetMode="External"/><Relationship Id="rId6" Type="http://schemas.openxmlformats.org/officeDocument/2006/relationships/image" Target="../media/image45.png"/><Relationship Id="rId7"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www.mathsisfun.com/games/towerofhanoi.html" TargetMode="External"/><Relationship Id="rId4" Type="http://schemas.openxmlformats.org/officeDocument/2006/relationships/hyperlink" Target="https://m.media-amazon.com/images/I/71jnFmNENoL._AC_SL1500_.jpg" TargetMode="External"/><Relationship Id="rId5" Type="http://schemas.openxmlformats.org/officeDocument/2006/relationships/image" Target="../media/image54.png"/><Relationship Id="rId6" Type="http://schemas.openxmlformats.org/officeDocument/2006/relationships/hyperlink" Target="https://www.amazon.com/Wooden-Tower-Hanoi-Intellectual-Teaser/dp/B07YCJ4DSV" TargetMode="External"/><Relationship Id="rId7"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www.stechies.com/tower-of-hanoi-c/" TargetMode="Externa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colab.research.google.com/drive/13FasCKClCh7VUJ1pP_YhWIuwH5hHC3-D?authuser=1" TargetMode="External"/><Relationship Id="rId4" Type="http://schemas.openxmlformats.org/officeDocument/2006/relationships/hyperlink" Target="https://www.khanacademy.org/computing/computer-science/algorithms/towers-of-hanoi/a/towers-of-hanoi" TargetMode="External"/><Relationship Id="rId5" Type="http://schemas.openxmlformats.org/officeDocument/2006/relationships/image" Target="../media/image53.png"/><Relationship Id="rId6"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colab.research.google.com/drive/1fW4EmblbJJnN0PrIHDFf3beIfzKnXaDD?authuser=1" TargetMode="External"/><Relationship Id="rId4" Type="http://schemas.openxmlformats.org/officeDocument/2006/relationships/hyperlink" Target="https://www.lancaster.ac.uk/stor-i-student-sites/jack-trainer/solving-the-tower-of-hanoi-puzzle-using-recursion/" TargetMode="External"/><Relationship Id="rId5"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www.bebras.uk/index.php?action=user_question&amp;grq_id=270535" TargetMode="External"/><Relationship Id="rId4" Type="http://schemas.openxmlformats.org/officeDocument/2006/relationships/hyperlink" Target="https://www.bebras.uk/index.php?action=user_competition&amp;grp_id=17190" TargetMode="External"/><Relationship Id="rId5" Type="http://schemas.openxmlformats.org/officeDocument/2006/relationships/image" Target="../media/image51.png"/><Relationship Id="rId6" Type="http://schemas.openxmlformats.org/officeDocument/2006/relationships/hyperlink" Target="https://www.bebras.uk/index.php?action=user_competition&amp;grp_id=17190" TargetMode="External"/><Relationship Id="rId7"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raspberrypi.org/blog/computational-thinking-skills-in-our-free-learning-resources/" TargetMode="Externa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hyperlink" Target="https://letstalkscience.ca/educational-resources/backgrounders/computational-think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hyperlink" Target="https://letstalkscience.ca/educational-resources/backgrounders/computational-think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letstalkscience.ca/educational-resources/backgrounders/computational-think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letstalkscience.ca/educational-resources/backgrounders/computational-think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1004150" y="1298175"/>
            <a:ext cx="7136700" cy="1459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200"/>
              <a:t>Becoming a </a:t>
            </a:r>
            <a:endParaRPr sz="4200"/>
          </a:p>
          <a:p>
            <a:pPr indent="0" lvl="0" marL="0" rtl="0" algn="ctr">
              <a:spcBef>
                <a:spcPts val="0"/>
              </a:spcBef>
              <a:spcAft>
                <a:spcPts val="0"/>
              </a:spcAft>
              <a:buNone/>
            </a:pPr>
            <a:r>
              <a:rPr lang="en" sz="4200"/>
              <a:t>Computational Thinker</a:t>
            </a:r>
            <a:endParaRPr sz="4200"/>
          </a:p>
        </p:txBody>
      </p:sp>
      <p:sp>
        <p:nvSpPr>
          <p:cNvPr id="68" name="Google Shape;68;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t>Yasemin Gulbahar, PhD</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48" name="Google Shape;148;p22"/>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Pattern Recognition</a:t>
            </a:r>
            <a:endParaRPr b="1">
              <a:solidFill>
                <a:srgbClr val="1155CC"/>
              </a:solidFill>
            </a:endParaRPr>
          </a:p>
          <a:p>
            <a:pPr indent="0" lvl="0" marL="0" rtl="0" algn="l">
              <a:spcBef>
                <a:spcPts val="1200"/>
              </a:spcBef>
              <a:spcAft>
                <a:spcPts val="1200"/>
              </a:spcAft>
              <a:buNone/>
            </a:pPr>
            <a:r>
              <a:rPr lang="en"/>
              <a:t>Pattern recognition involves being able to recognize and use patterns to describe and represent sequences in data or processes. Pattern recognition also enables previously successful methods to be applied to new problems, sometimes leading </a:t>
            </a:r>
            <a:r>
              <a:rPr lang="en" u="sng"/>
              <a:t>Generalization</a:t>
            </a:r>
            <a:r>
              <a:rPr lang="en"/>
              <a:t>.</a:t>
            </a:r>
            <a:endParaRPr/>
          </a:p>
        </p:txBody>
      </p:sp>
      <p:sp>
        <p:nvSpPr>
          <p:cNvPr id="149" name="Google Shape;149;p2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What pattern do you notice when you draw a square? How could you apply that knowledge to drawing a pentagon?</a:t>
            </a:r>
            <a:endParaRPr/>
          </a:p>
          <a:p>
            <a:pPr indent="-317500" lvl="0" marL="457200" rtl="0" algn="l">
              <a:spcBef>
                <a:spcPts val="0"/>
              </a:spcBef>
              <a:spcAft>
                <a:spcPts val="0"/>
              </a:spcAft>
              <a:buSzPts val="1400"/>
              <a:buChar char="●"/>
            </a:pPr>
            <a:r>
              <a:rPr lang="en"/>
              <a:t>Which notes are repeated in the music? When are those parts repeated?</a:t>
            </a:r>
            <a:endParaRPr/>
          </a:p>
          <a:p>
            <a:pPr indent="-317500" lvl="0" marL="457200" rtl="0" algn="l">
              <a:spcBef>
                <a:spcPts val="0"/>
              </a:spcBef>
              <a:spcAft>
                <a:spcPts val="0"/>
              </a:spcAft>
              <a:buSzPts val="1400"/>
              <a:buChar char="●"/>
            </a:pPr>
            <a:r>
              <a:rPr lang="en"/>
              <a:t>In baseball, what happens after you receive two strikes? What about three strikes?</a:t>
            </a:r>
            <a:endParaRPr/>
          </a:p>
        </p:txBody>
      </p:sp>
      <p:sp>
        <p:nvSpPr>
          <p:cNvPr id="150" name="Google Shape;15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2"/>
          <p:cNvPicPr preferRelativeResize="0"/>
          <p:nvPr/>
        </p:nvPicPr>
        <p:blipFill>
          <a:blip r:embed="rId3">
            <a:alphaModFix/>
          </a:blip>
          <a:stretch>
            <a:fillRect/>
          </a:stretch>
        </p:blipFill>
        <p:spPr>
          <a:xfrm>
            <a:off x="1136375" y="3042300"/>
            <a:ext cx="1777925" cy="1777924"/>
          </a:xfrm>
          <a:prstGeom prst="rect">
            <a:avLst/>
          </a:prstGeom>
          <a:noFill/>
          <a:ln>
            <a:noFill/>
          </a:ln>
        </p:spPr>
      </p:pic>
      <p:sp>
        <p:nvSpPr>
          <p:cNvPr id="152" name="Google Shape;152;p22"/>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58" name="Google Shape;158;p23"/>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Data Collection &amp; Analysis</a:t>
            </a:r>
            <a:endParaRPr b="1">
              <a:solidFill>
                <a:srgbClr val="1155CC"/>
              </a:solidFill>
            </a:endParaRPr>
          </a:p>
          <a:p>
            <a:pPr indent="0" lvl="0" marL="0" rtl="0" algn="l">
              <a:spcBef>
                <a:spcPts val="1200"/>
              </a:spcBef>
              <a:spcAft>
                <a:spcPts val="0"/>
              </a:spcAft>
              <a:buNone/>
            </a:pPr>
            <a:r>
              <a:rPr lang="en">
                <a:solidFill>
                  <a:srgbClr val="434343"/>
                </a:solidFill>
              </a:rPr>
              <a:t>Data collection is a planned approach of selecting and gathering information in an effort to answer a question or solve a problem. Analyzing data involves observing data to determine patterns such as repeated results, upward and downward trends, </a:t>
            </a:r>
            <a:r>
              <a:rPr lang="en" u="sng">
                <a:solidFill>
                  <a:srgbClr val="434343"/>
                </a:solidFill>
              </a:rPr>
              <a:t>Modelling</a:t>
            </a:r>
            <a:r>
              <a:rPr lang="en">
                <a:solidFill>
                  <a:srgbClr val="434343"/>
                </a:solidFill>
              </a:rPr>
              <a:t>, </a:t>
            </a:r>
            <a:r>
              <a:rPr lang="en">
                <a:solidFill>
                  <a:srgbClr val="434343"/>
                </a:solidFill>
              </a:rPr>
              <a:t>etc.</a:t>
            </a:r>
            <a:endParaRPr>
              <a:solidFill>
                <a:srgbClr val="434343"/>
              </a:solidFill>
            </a:endParaRPr>
          </a:p>
          <a:p>
            <a:pPr indent="0" lvl="0" marL="0" rtl="0" algn="l">
              <a:spcBef>
                <a:spcPts val="1200"/>
              </a:spcBef>
              <a:spcAft>
                <a:spcPts val="1200"/>
              </a:spcAft>
              <a:buNone/>
            </a:pPr>
            <a:r>
              <a:rPr lang="en"/>
              <a:t> </a:t>
            </a:r>
            <a:endParaRPr/>
          </a:p>
        </p:txBody>
      </p:sp>
      <p:sp>
        <p:nvSpPr>
          <p:cNvPr id="159" name="Google Shape;159;p23"/>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How many animals cross the road in this location after dark? How will you collect this data?</a:t>
            </a:r>
            <a:endParaRPr/>
          </a:p>
          <a:p>
            <a:pPr indent="-317500" lvl="0" marL="457200" rtl="0" algn="l">
              <a:spcBef>
                <a:spcPts val="0"/>
              </a:spcBef>
              <a:spcAft>
                <a:spcPts val="0"/>
              </a:spcAft>
              <a:buSzPts val="1400"/>
              <a:buChar char="●"/>
            </a:pPr>
            <a:r>
              <a:rPr lang="en"/>
              <a:t>What do you notice about the germination of our seeds over the last two weeks?</a:t>
            </a:r>
            <a:endParaRPr/>
          </a:p>
          <a:p>
            <a:pPr indent="-317500" lvl="0" marL="457200" rtl="0" algn="l">
              <a:spcBef>
                <a:spcPts val="0"/>
              </a:spcBef>
              <a:spcAft>
                <a:spcPts val="0"/>
              </a:spcAft>
              <a:buSzPts val="1400"/>
              <a:buChar char="●"/>
            </a:pPr>
            <a:r>
              <a:rPr lang="en"/>
              <a:t>What is the most common species of bird at our class bird feeder? What data would you need to collect? How will you collect it?</a:t>
            </a:r>
            <a:endParaRPr/>
          </a:p>
          <a:p>
            <a:pPr indent="-317500" lvl="0" marL="457200" rtl="0" algn="l">
              <a:spcBef>
                <a:spcPts val="0"/>
              </a:spcBef>
              <a:spcAft>
                <a:spcPts val="0"/>
              </a:spcAft>
              <a:buSzPts val="1400"/>
              <a:buChar char="●"/>
            </a:pPr>
            <a:r>
              <a:rPr lang="en"/>
              <a:t>What was the average time it took for the toy cars to go down the ramp?</a:t>
            </a:r>
            <a:endParaRPr/>
          </a:p>
        </p:txBody>
      </p:sp>
      <p:sp>
        <p:nvSpPr>
          <p:cNvPr id="160" name="Google Shape;16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3"/>
          <p:cNvPicPr preferRelativeResize="0"/>
          <p:nvPr/>
        </p:nvPicPr>
        <p:blipFill>
          <a:blip r:embed="rId3">
            <a:alphaModFix/>
          </a:blip>
          <a:stretch>
            <a:fillRect/>
          </a:stretch>
        </p:blipFill>
        <p:spPr>
          <a:xfrm>
            <a:off x="1238250" y="3213175"/>
            <a:ext cx="1581050" cy="1581050"/>
          </a:xfrm>
          <a:prstGeom prst="rect">
            <a:avLst/>
          </a:prstGeom>
          <a:noFill/>
          <a:ln>
            <a:noFill/>
          </a:ln>
        </p:spPr>
      </p:pic>
      <p:sp>
        <p:nvSpPr>
          <p:cNvPr id="162" name="Google Shape;162;p23"/>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68" name="Google Shape;168;p24"/>
          <p:cNvSpPr txBox="1"/>
          <p:nvPr>
            <p:ph idx="1" type="body"/>
          </p:nvPr>
        </p:nvSpPr>
        <p:spPr>
          <a:xfrm>
            <a:off x="311700" y="1266175"/>
            <a:ext cx="4137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Data Representation</a:t>
            </a:r>
            <a:endParaRPr b="1">
              <a:solidFill>
                <a:srgbClr val="1155CC"/>
              </a:solidFill>
            </a:endParaRPr>
          </a:p>
          <a:p>
            <a:pPr indent="0" lvl="0" marL="0" rtl="0" algn="l">
              <a:spcBef>
                <a:spcPts val="1200"/>
              </a:spcBef>
              <a:spcAft>
                <a:spcPts val="1200"/>
              </a:spcAft>
              <a:buNone/>
            </a:pPr>
            <a:r>
              <a:rPr lang="en"/>
              <a:t>In order to be able to analyze and communicate findings, it is often useful to represent the data in a more human-friendly format such as a table, chart, graph, infographic, etc. which is also called </a:t>
            </a:r>
            <a:r>
              <a:rPr lang="en" u="sng"/>
              <a:t>Visualization.</a:t>
            </a:r>
            <a:endParaRPr u="sng"/>
          </a:p>
        </p:txBody>
      </p:sp>
      <p:sp>
        <p:nvSpPr>
          <p:cNvPr id="169" name="Google Shape;169;p24"/>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What cities in Canada have the highest level of carbon dioxide in their classrooms? What is the best way to represent this data?</a:t>
            </a:r>
            <a:endParaRPr/>
          </a:p>
          <a:p>
            <a:pPr indent="-317500" lvl="0" marL="457200" rtl="0" algn="l">
              <a:spcBef>
                <a:spcPts val="0"/>
              </a:spcBef>
              <a:spcAft>
                <a:spcPts val="0"/>
              </a:spcAft>
              <a:buSzPts val="1400"/>
              <a:buChar char="●"/>
            </a:pPr>
            <a:r>
              <a:rPr lang="en"/>
              <a:t>How would you organize data about daily rainfall in major cities to help researchers compare rainfall between time periods and places in the future? </a:t>
            </a:r>
            <a:endParaRPr/>
          </a:p>
          <a:p>
            <a:pPr indent="-317500" lvl="0" marL="457200" rtl="0" algn="l">
              <a:spcBef>
                <a:spcPts val="0"/>
              </a:spcBef>
              <a:spcAft>
                <a:spcPts val="0"/>
              </a:spcAft>
              <a:buSzPts val="1400"/>
              <a:buChar char="●"/>
            </a:pPr>
            <a:r>
              <a:rPr lang="en"/>
              <a:t>What is the most useful way to organize your math test scores to help you analyze your progress?</a:t>
            </a:r>
            <a:r>
              <a:rPr lang="en"/>
              <a:t> </a:t>
            </a:r>
            <a:endParaRPr/>
          </a:p>
        </p:txBody>
      </p:sp>
      <p:sp>
        <p:nvSpPr>
          <p:cNvPr id="170" name="Google Shape;17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24"/>
          <p:cNvPicPr preferRelativeResize="0"/>
          <p:nvPr/>
        </p:nvPicPr>
        <p:blipFill>
          <a:blip r:embed="rId3">
            <a:alphaModFix/>
          </a:blip>
          <a:stretch>
            <a:fillRect/>
          </a:stretch>
        </p:blipFill>
        <p:spPr>
          <a:xfrm>
            <a:off x="1162050" y="3003425"/>
            <a:ext cx="1747875" cy="1747875"/>
          </a:xfrm>
          <a:prstGeom prst="rect">
            <a:avLst/>
          </a:prstGeom>
          <a:noFill/>
          <a:ln>
            <a:noFill/>
          </a:ln>
        </p:spPr>
      </p:pic>
      <p:sp>
        <p:nvSpPr>
          <p:cNvPr id="172" name="Google Shape;172;p24"/>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78" name="Google Shape;178;p2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Debugging</a:t>
            </a:r>
            <a:endParaRPr b="1">
              <a:solidFill>
                <a:srgbClr val="1155CC"/>
              </a:solidFill>
            </a:endParaRPr>
          </a:p>
          <a:p>
            <a:pPr indent="0" lvl="0" marL="0" rtl="0" algn="l">
              <a:spcBef>
                <a:spcPts val="1200"/>
              </a:spcBef>
              <a:spcAft>
                <a:spcPts val="1200"/>
              </a:spcAft>
              <a:buNone/>
            </a:pPr>
            <a:r>
              <a:rPr lang="en"/>
              <a:t>When a computer code does not do what you think it is going to do, it may contain errors. Errors in computer code, or programs, are known as ‘bugs.’ Debugging involves finding and correcting bugs.</a:t>
            </a:r>
            <a:endParaRPr/>
          </a:p>
        </p:txBody>
      </p:sp>
      <p:sp>
        <p:nvSpPr>
          <p:cNvPr id="179" name="Google Shape;179;p2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Why does the computer say that the code doesn’t compile, is it because of a spelling mistake?</a:t>
            </a:r>
            <a:endParaRPr/>
          </a:p>
          <a:p>
            <a:pPr indent="-317500" lvl="0" marL="457200" rtl="0" algn="l">
              <a:spcBef>
                <a:spcPts val="0"/>
              </a:spcBef>
              <a:spcAft>
                <a:spcPts val="0"/>
              </a:spcAft>
              <a:buSzPts val="1400"/>
              <a:buChar char="●"/>
            </a:pPr>
            <a:r>
              <a:rPr lang="en"/>
              <a:t>Why does your program give an unexpectedly large answer, is it because of a logic error?</a:t>
            </a:r>
            <a:endParaRPr/>
          </a:p>
          <a:p>
            <a:pPr indent="-317500" lvl="0" marL="457200" rtl="0" algn="l">
              <a:spcBef>
                <a:spcPts val="0"/>
              </a:spcBef>
              <a:spcAft>
                <a:spcPts val="0"/>
              </a:spcAft>
              <a:buSzPts val="1400"/>
              <a:buChar char="●"/>
            </a:pPr>
            <a:r>
              <a:rPr lang="en"/>
              <a:t>What simple tests could you run to help you find the mistake in this program?</a:t>
            </a:r>
            <a:endParaRPr/>
          </a:p>
        </p:txBody>
      </p:sp>
      <p:sp>
        <p:nvSpPr>
          <p:cNvPr id="180" name="Google Shape;18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25"/>
          <p:cNvPicPr preferRelativeResize="0"/>
          <p:nvPr/>
        </p:nvPicPr>
        <p:blipFill>
          <a:blip r:embed="rId3">
            <a:alphaModFix/>
          </a:blip>
          <a:stretch>
            <a:fillRect/>
          </a:stretch>
        </p:blipFill>
        <p:spPr>
          <a:xfrm>
            <a:off x="1162050" y="2974625"/>
            <a:ext cx="1819400" cy="1819399"/>
          </a:xfrm>
          <a:prstGeom prst="rect">
            <a:avLst/>
          </a:prstGeom>
          <a:noFill/>
          <a:ln>
            <a:noFill/>
          </a:ln>
        </p:spPr>
      </p:pic>
      <p:sp>
        <p:nvSpPr>
          <p:cNvPr id="182" name="Google Shape;182;p25"/>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88" name="Google Shape;188;p26"/>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Testing and Evaluating</a:t>
            </a:r>
            <a:endParaRPr b="1">
              <a:solidFill>
                <a:srgbClr val="1155CC"/>
              </a:solidFill>
            </a:endParaRPr>
          </a:p>
          <a:p>
            <a:pPr indent="0" lvl="0" marL="0" rtl="0" algn="l">
              <a:spcBef>
                <a:spcPts val="1200"/>
              </a:spcBef>
              <a:spcAft>
                <a:spcPts val="1200"/>
              </a:spcAft>
              <a:buNone/>
            </a:pPr>
            <a:r>
              <a:rPr lang="en"/>
              <a:t>Testing involves trying something and observing what happens. Evaluation is about using critical thinking and judgement to determine if a set of criteria are met. If not, then correction or improvement may be required.</a:t>
            </a:r>
            <a:endParaRPr/>
          </a:p>
        </p:txBody>
      </p:sp>
      <p:sp>
        <p:nvSpPr>
          <p:cNvPr id="189" name="Google Shape;189;p26"/>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Did the animated character move in the way you expected it to?</a:t>
            </a:r>
            <a:endParaRPr/>
          </a:p>
          <a:p>
            <a:pPr indent="-317500" lvl="0" marL="457200" rtl="0" algn="l">
              <a:spcBef>
                <a:spcPts val="0"/>
              </a:spcBef>
              <a:spcAft>
                <a:spcPts val="0"/>
              </a:spcAft>
              <a:buSzPts val="1400"/>
              <a:buChar char="●"/>
            </a:pPr>
            <a:r>
              <a:rPr lang="en"/>
              <a:t>What happened when you tested the robot? Was it able to shoot the ball into the net every time?</a:t>
            </a:r>
            <a:endParaRPr/>
          </a:p>
          <a:p>
            <a:pPr indent="-317500" lvl="0" marL="457200" rtl="0" algn="l">
              <a:spcBef>
                <a:spcPts val="0"/>
              </a:spcBef>
              <a:spcAft>
                <a:spcPts val="0"/>
              </a:spcAft>
              <a:buSzPts val="1400"/>
              <a:buChar char="●"/>
            </a:pPr>
            <a:r>
              <a:rPr lang="en"/>
              <a:t>What happened when you downloaded the code for scrolling your name onto the micro:bit? Did it scroll the letters of your name across the LED display in the correct order?</a:t>
            </a:r>
            <a:endParaRPr/>
          </a:p>
        </p:txBody>
      </p:sp>
      <p:sp>
        <p:nvSpPr>
          <p:cNvPr id="190" name="Google Shape;19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p26"/>
          <p:cNvPicPr preferRelativeResize="0"/>
          <p:nvPr/>
        </p:nvPicPr>
        <p:blipFill>
          <a:blip r:embed="rId3">
            <a:alphaModFix/>
          </a:blip>
          <a:stretch>
            <a:fillRect/>
          </a:stretch>
        </p:blipFill>
        <p:spPr>
          <a:xfrm>
            <a:off x="1162050" y="2985625"/>
            <a:ext cx="1832825" cy="1832824"/>
          </a:xfrm>
          <a:prstGeom prst="rect">
            <a:avLst/>
          </a:prstGeom>
          <a:noFill/>
          <a:ln>
            <a:noFill/>
          </a:ln>
        </p:spPr>
      </p:pic>
      <p:sp>
        <p:nvSpPr>
          <p:cNvPr id="192" name="Google Shape;192;p26"/>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198" name="Google Shape;198;p27"/>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Conditionals</a:t>
            </a:r>
            <a:endParaRPr b="1">
              <a:solidFill>
                <a:srgbClr val="1155CC"/>
              </a:solidFill>
            </a:endParaRPr>
          </a:p>
          <a:p>
            <a:pPr indent="0" lvl="0" marL="0" rtl="0" algn="l">
              <a:spcBef>
                <a:spcPts val="1200"/>
              </a:spcBef>
              <a:spcAft>
                <a:spcPts val="1200"/>
              </a:spcAft>
              <a:buNone/>
            </a:pPr>
            <a:r>
              <a:rPr lang="en"/>
              <a:t>Conditional statements give rules to direct the flow of what happens, such as if something is true, then something will happen or else something else will happen. </a:t>
            </a:r>
            <a:endParaRPr/>
          </a:p>
        </p:txBody>
      </p:sp>
      <p:sp>
        <p:nvSpPr>
          <p:cNvPr id="199" name="Google Shape;199;p27"/>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If it is raining outside then you will need to put on your rain boots, else wear your running shoes.</a:t>
            </a:r>
            <a:endParaRPr/>
          </a:p>
          <a:p>
            <a:pPr indent="-317500" lvl="0" marL="457200" rtl="0" algn="l">
              <a:spcBef>
                <a:spcPts val="0"/>
              </a:spcBef>
              <a:spcAft>
                <a:spcPts val="0"/>
              </a:spcAft>
              <a:buSzPts val="1400"/>
              <a:buChar char="●"/>
            </a:pPr>
            <a:r>
              <a:rPr lang="en"/>
              <a:t>If the sensor reads a temperature greater than 25ºC, then show a happy face display, else if the sensor reads a temperature less than 25ºC then show a sad face display.</a:t>
            </a:r>
            <a:endParaRPr/>
          </a:p>
          <a:p>
            <a:pPr indent="-317500" lvl="0" marL="457200" rtl="0" algn="l">
              <a:spcBef>
                <a:spcPts val="0"/>
              </a:spcBef>
              <a:spcAft>
                <a:spcPts val="0"/>
              </a:spcAft>
              <a:buSzPts val="1400"/>
              <a:buChar char="●"/>
            </a:pPr>
            <a:r>
              <a:rPr lang="en"/>
              <a:t>If you get to a fork in the maze then turn left else go straight on.</a:t>
            </a:r>
            <a:endParaRPr/>
          </a:p>
          <a:p>
            <a:pPr indent="-317500" lvl="0" marL="457200" rtl="0" algn="l">
              <a:spcBef>
                <a:spcPts val="0"/>
              </a:spcBef>
              <a:spcAft>
                <a:spcPts val="0"/>
              </a:spcAft>
              <a:buSzPts val="1400"/>
              <a:buChar char="●"/>
            </a:pPr>
            <a:r>
              <a:rPr lang="en"/>
              <a:t>If (hour &lt; 18:00) {greeting = “Good day”;} else {greeting = “Good evening”:}</a:t>
            </a:r>
            <a:endParaRPr/>
          </a:p>
        </p:txBody>
      </p:sp>
      <p:sp>
        <p:nvSpPr>
          <p:cNvPr id="200" name="Google Shape;20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7"/>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02" name="Google Shape;202;p27"/>
          <p:cNvPicPr preferRelativeResize="0"/>
          <p:nvPr/>
        </p:nvPicPr>
        <p:blipFill>
          <a:blip r:embed="rId4">
            <a:alphaModFix/>
          </a:blip>
          <a:stretch>
            <a:fillRect/>
          </a:stretch>
        </p:blipFill>
        <p:spPr>
          <a:xfrm>
            <a:off x="1145975" y="2730150"/>
            <a:ext cx="1963050" cy="1963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08" name="Google Shape;208;p28"/>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Data</a:t>
            </a:r>
            <a:endParaRPr b="1">
              <a:solidFill>
                <a:srgbClr val="1155CC"/>
              </a:solidFill>
            </a:endParaRPr>
          </a:p>
          <a:p>
            <a:pPr indent="0" lvl="0" marL="0" rtl="0" algn="l">
              <a:spcBef>
                <a:spcPts val="1200"/>
              </a:spcBef>
              <a:spcAft>
                <a:spcPts val="1200"/>
              </a:spcAft>
              <a:buNone/>
            </a:pPr>
            <a:r>
              <a:rPr lang="en"/>
              <a:t>Data (values stored by computer) types are computer language-specific, but they commonly include types such as characters, strings, integers, fixed and floating point numbers and the Boolean data type.</a:t>
            </a:r>
            <a:endParaRPr/>
          </a:p>
        </p:txBody>
      </p:sp>
      <p:sp>
        <p:nvSpPr>
          <p:cNvPr id="209" name="Google Shape;209;p28"/>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Character (e.g., A); String (e.g., Hello!); Integer (e.g., 12)</a:t>
            </a:r>
            <a:endParaRPr/>
          </a:p>
          <a:p>
            <a:pPr indent="-317500" lvl="0" marL="457200" rtl="0" algn="l">
              <a:spcBef>
                <a:spcPts val="0"/>
              </a:spcBef>
              <a:spcAft>
                <a:spcPts val="0"/>
              </a:spcAft>
              <a:buSzPts val="1400"/>
              <a:buChar char="●"/>
            </a:pPr>
            <a:r>
              <a:rPr lang="en"/>
              <a:t>Floating-point number (float) (e.g., 15.2203829) - can have a variable number of digits after the decimal</a:t>
            </a:r>
            <a:endParaRPr/>
          </a:p>
          <a:p>
            <a:pPr indent="-317500" lvl="0" marL="457200" rtl="0" algn="l">
              <a:spcBef>
                <a:spcPts val="0"/>
              </a:spcBef>
              <a:spcAft>
                <a:spcPts val="0"/>
              </a:spcAft>
              <a:buSzPts val="1400"/>
              <a:buChar char="●"/>
            </a:pPr>
            <a:r>
              <a:rPr lang="en"/>
              <a:t>Boolean (true or false value) - can be understood to mean on/off or start/stop</a:t>
            </a:r>
            <a:endParaRPr/>
          </a:p>
          <a:p>
            <a:pPr indent="-317500" lvl="0" marL="457200" rtl="0" algn="l">
              <a:spcBef>
                <a:spcPts val="0"/>
              </a:spcBef>
              <a:spcAft>
                <a:spcPts val="0"/>
              </a:spcAft>
              <a:buSzPts val="1400"/>
              <a:buChar char="●"/>
            </a:pPr>
            <a:r>
              <a:rPr lang="en"/>
              <a:t>If you want to keep track of how many goals were scored, which data type will you use? (integer)</a:t>
            </a:r>
            <a:endParaRPr/>
          </a:p>
          <a:p>
            <a:pPr indent="-317500" lvl="0" marL="457200" rtl="0" algn="l">
              <a:spcBef>
                <a:spcPts val="0"/>
              </a:spcBef>
              <a:spcAft>
                <a:spcPts val="0"/>
              </a:spcAft>
              <a:buSzPts val="1400"/>
              <a:buChar char="●"/>
            </a:pPr>
            <a:r>
              <a:rPr lang="en"/>
              <a:t>If you want to store information about whether the light is on or off, which data type will you use? (Boolean)</a:t>
            </a:r>
            <a:endParaRPr/>
          </a:p>
        </p:txBody>
      </p:sp>
      <p:sp>
        <p:nvSpPr>
          <p:cNvPr id="210" name="Google Shape;21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8"/>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12" name="Google Shape;212;p28"/>
          <p:cNvPicPr preferRelativeResize="0"/>
          <p:nvPr/>
        </p:nvPicPr>
        <p:blipFill>
          <a:blip r:embed="rId4">
            <a:alphaModFix/>
          </a:blip>
          <a:stretch>
            <a:fillRect/>
          </a:stretch>
        </p:blipFill>
        <p:spPr>
          <a:xfrm>
            <a:off x="1097900" y="2976875"/>
            <a:ext cx="1891575" cy="189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18" name="Google Shape;218;p29"/>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Events</a:t>
            </a:r>
            <a:endParaRPr b="1">
              <a:solidFill>
                <a:srgbClr val="1155CC"/>
              </a:solidFill>
            </a:endParaRPr>
          </a:p>
          <a:p>
            <a:pPr indent="0" lvl="0" marL="0" rtl="0" algn="l">
              <a:spcBef>
                <a:spcPts val="1200"/>
              </a:spcBef>
              <a:spcAft>
                <a:spcPts val="1200"/>
              </a:spcAft>
              <a:buNone/>
            </a:pPr>
            <a:r>
              <a:rPr lang="en"/>
              <a:t>An event involves having one action cause another action, such as how you get a computer to respond to the input of a user. User inputs include actions such as clicking a mouse, tapping a key or touching a screen.</a:t>
            </a:r>
            <a:endParaRPr/>
          </a:p>
        </p:txBody>
      </p:sp>
      <p:sp>
        <p:nvSpPr>
          <p:cNvPr id="219" name="Google Shape;219;p29"/>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Zooming in on a map when someone clicks on it</a:t>
            </a:r>
            <a:endParaRPr/>
          </a:p>
          <a:p>
            <a:pPr indent="-317500" lvl="0" marL="457200" rtl="0" algn="l">
              <a:spcBef>
                <a:spcPts val="0"/>
              </a:spcBef>
              <a:spcAft>
                <a:spcPts val="0"/>
              </a:spcAft>
              <a:buSzPts val="1400"/>
              <a:buChar char="●"/>
            </a:pPr>
            <a:r>
              <a:rPr lang="en"/>
              <a:t>Scrolling through images on a phone when someone swipes the screen</a:t>
            </a:r>
            <a:endParaRPr/>
          </a:p>
          <a:p>
            <a:pPr indent="-317500" lvl="0" marL="457200" rtl="0" algn="l">
              <a:spcBef>
                <a:spcPts val="0"/>
              </a:spcBef>
              <a:spcAft>
                <a:spcPts val="0"/>
              </a:spcAft>
              <a:buSzPts val="1400"/>
              <a:buChar char="●"/>
            </a:pPr>
            <a:r>
              <a:rPr lang="en"/>
              <a:t>Adjusting the volume on a video when someone presses the + or - buttons</a:t>
            </a:r>
            <a:endParaRPr/>
          </a:p>
        </p:txBody>
      </p:sp>
      <p:sp>
        <p:nvSpPr>
          <p:cNvPr id="220" name="Google Shape;22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29"/>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22" name="Google Shape;222;p29"/>
          <p:cNvPicPr preferRelativeResize="0"/>
          <p:nvPr/>
        </p:nvPicPr>
        <p:blipFill>
          <a:blip r:embed="rId4">
            <a:alphaModFix/>
          </a:blip>
          <a:stretch>
            <a:fillRect/>
          </a:stretch>
        </p:blipFill>
        <p:spPr>
          <a:xfrm>
            <a:off x="1120675" y="3029850"/>
            <a:ext cx="1838600" cy="183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28" name="Google Shape;228;p30"/>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Functions</a:t>
            </a:r>
            <a:endParaRPr b="1">
              <a:solidFill>
                <a:srgbClr val="1155CC"/>
              </a:solidFill>
            </a:endParaRPr>
          </a:p>
          <a:p>
            <a:pPr indent="0" lvl="0" marL="0" rtl="0" algn="l">
              <a:spcBef>
                <a:spcPts val="1200"/>
              </a:spcBef>
              <a:spcAft>
                <a:spcPts val="1200"/>
              </a:spcAft>
              <a:buNone/>
            </a:pPr>
            <a:r>
              <a:rPr lang="en"/>
              <a:t>Functions group all the steps of a complex action into one command, they are especially useful for defining a sequence of commands that can be reused.The creation of functions is based on pattern recognition, abstraction and logical thinking.</a:t>
            </a:r>
            <a:endParaRPr/>
          </a:p>
        </p:txBody>
      </p:sp>
      <p:sp>
        <p:nvSpPr>
          <p:cNvPr id="229" name="Google Shape;229;p30"/>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Function: Brush Teeth (involves turning on the water, putting toothpaste on toothbrush, etc.)</a:t>
            </a:r>
            <a:endParaRPr/>
          </a:p>
          <a:p>
            <a:pPr indent="-317500" lvl="0" marL="457200" rtl="0" algn="l">
              <a:spcBef>
                <a:spcPts val="0"/>
              </a:spcBef>
              <a:spcAft>
                <a:spcPts val="0"/>
              </a:spcAft>
              <a:buSzPts val="1400"/>
              <a:buChar char="●"/>
            </a:pPr>
            <a:r>
              <a:rPr lang="en"/>
              <a:t>Function: Draw a Square (draw a straight line of 3 cm, turn 90º,  draw a straight line of 3 cm , turn 90º, draw a straight line of 3 cm, turn 90º, draw a straight line or 3 cm, turn 90º)</a:t>
            </a:r>
            <a:endParaRPr/>
          </a:p>
          <a:p>
            <a:pPr indent="-317500" lvl="0" marL="457200" rtl="0" algn="l">
              <a:spcBef>
                <a:spcPts val="0"/>
              </a:spcBef>
              <a:spcAft>
                <a:spcPts val="0"/>
              </a:spcAft>
              <a:buSzPts val="1400"/>
              <a:buChar char="●"/>
            </a:pPr>
            <a:r>
              <a:rPr lang="en"/>
              <a:t>Function: Header style &lt;h1 style=“color:Gray;”&gt;</a:t>
            </a:r>
            <a:endParaRPr/>
          </a:p>
        </p:txBody>
      </p:sp>
      <p:sp>
        <p:nvSpPr>
          <p:cNvPr id="230" name="Google Shape;23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30"/>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32" name="Google Shape;232;p30"/>
          <p:cNvPicPr preferRelativeResize="0"/>
          <p:nvPr/>
        </p:nvPicPr>
        <p:blipFill>
          <a:blip r:embed="rId4">
            <a:alphaModFix/>
          </a:blip>
          <a:stretch>
            <a:fillRect/>
          </a:stretch>
        </p:blipFill>
        <p:spPr>
          <a:xfrm>
            <a:off x="1165350" y="3083575"/>
            <a:ext cx="1771425" cy="1771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38" name="Google Shape;238;p31"/>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Inputs and Outputs</a:t>
            </a:r>
            <a:endParaRPr b="1">
              <a:solidFill>
                <a:srgbClr val="1155CC"/>
              </a:solidFill>
            </a:endParaRPr>
          </a:p>
          <a:p>
            <a:pPr indent="0" lvl="0" marL="0" rtl="0" algn="l">
              <a:spcBef>
                <a:spcPts val="1200"/>
              </a:spcBef>
              <a:spcAft>
                <a:spcPts val="1200"/>
              </a:spcAft>
              <a:buNone/>
            </a:pPr>
            <a:r>
              <a:rPr lang="en"/>
              <a:t>Input and output (I/O) is the communication that occurs between humans and computers, computers and other computers, among processes within a computer, or between a computer/robot and its environment.</a:t>
            </a:r>
            <a:endParaRPr/>
          </a:p>
        </p:txBody>
      </p:sp>
      <p:sp>
        <p:nvSpPr>
          <p:cNvPr id="239" name="Google Shape;239;p31"/>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Humans provide input into computers using peripherals such as a keyboard, mouse, webcam, microphone, etc.</a:t>
            </a:r>
            <a:endParaRPr/>
          </a:p>
          <a:p>
            <a:pPr indent="-317500" lvl="0" marL="457200" rtl="0" algn="l">
              <a:spcBef>
                <a:spcPts val="0"/>
              </a:spcBef>
              <a:spcAft>
                <a:spcPts val="0"/>
              </a:spcAft>
              <a:buSzPts val="1400"/>
              <a:buChar char="●"/>
            </a:pPr>
            <a:r>
              <a:rPr lang="en"/>
              <a:t>Computers provide output using speakers, a screen, printers, etc.</a:t>
            </a:r>
            <a:endParaRPr/>
          </a:p>
          <a:p>
            <a:pPr indent="-317500" lvl="0" marL="457200" rtl="0" algn="l">
              <a:spcBef>
                <a:spcPts val="0"/>
              </a:spcBef>
              <a:spcAft>
                <a:spcPts val="0"/>
              </a:spcAft>
              <a:buSzPts val="1400"/>
              <a:buChar char="●"/>
            </a:pPr>
            <a:r>
              <a:rPr lang="en"/>
              <a:t>Robots use input devices such as sensors (light sensor, temperature sensor, etc.), buttons, etc.</a:t>
            </a:r>
            <a:endParaRPr/>
          </a:p>
          <a:p>
            <a:pPr indent="-317500" lvl="0" marL="457200" rtl="0" algn="l">
              <a:spcBef>
                <a:spcPts val="0"/>
              </a:spcBef>
              <a:spcAft>
                <a:spcPts val="0"/>
              </a:spcAft>
              <a:buSzPts val="1400"/>
              <a:buChar char="●"/>
            </a:pPr>
            <a:r>
              <a:rPr lang="en"/>
              <a:t>Robots’ output devices include motors, speakers, actuators, lights, etc.</a:t>
            </a:r>
            <a:endParaRPr/>
          </a:p>
        </p:txBody>
      </p:sp>
      <p:sp>
        <p:nvSpPr>
          <p:cNvPr id="240" name="Google Shape;24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31"/>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42" name="Google Shape;242;p31"/>
          <p:cNvPicPr preferRelativeResize="0"/>
          <p:nvPr/>
        </p:nvPicPr>
        <p:blipFill>
          <a:blip r:embed="rId4">
            <a:alphaModFix/>
          </a:blip>
          <a:stretch>
            <a:fillRect/>
          </a:stretch>
        </p:blipFill>
        <p:spPr>
          <a:xfrm>
            <a:off x="1106925" y="3029825"/>
            <a:ext cx="1825175" cy="182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Hello, I am Yasemin!</a:t>
            </a:r>
            <a:endParaRPr/>
          </a:p>
        </p:txBody>
      </p:sp>
      <p:sp>
        <p:nvSpPr>
          <p:cNvPr id="74" name="Google Shape;74;p14"/>
          <p:cNvSpPr txBox="1"/>
          <p:nvPr>
            <p:ph idx="1" type="body"/>
          </p:nvPr>
        </p:nvSpPr>
        <p:spPr>
          <a:xfrm>
            <a:off x="311700" y="1266175"/>
            <a:ext cx="4260300" cy="3302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1E1928"/>
              </a:buClr>
              <a:buSzPts val="1800"/>
              <a:buFont typeface="Trebuchet MS"/>
              <a:buChar char="➔"/>
            </a:pPr>
            <a:r>
              <a:rPr lang="en" sz="1800">
                <a:latin typeface="Trebuchet MS"/>
                <a:ea typeface="Trebuchet MS"/>
                <a:cs typeface="Trebuchet MS"/>
                <a:sym typeface="Trebuchet MS"/>
              </a:rPr>
              <a:t>BS, Mathematics (1992)</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lang="en" sz="1800">
                <a:latin typeface="Trebuchet MS"/>
                <a:ea typeface="Trebuchet MS"/>
                <a:cs typeface="Trebuchet MS"/>
                <a:sym typeface="Trebuchet MS"/>
              </a:rPr>
              <a:t>MS, Science Education (1999)</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lang="en" sz="1800">
                <a:latin typeface="Trebuchet MS"/>
                <a:ea typeface="Trebuchet MS"/>
                <a:cs typeface="Trebuchet MS"/>
                <a:sym typeface="Trebuchet MS"/>
              </a:rPr>
              <a:t>PhD, Computer Science Education &amp; Instructional Technology (2002)</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lang="en" sz="1800">
                <a:latin typeface="Trebuchet MS"/>
                <a:ea typeface="Trebuchet MS"/>
                <a:cs typeface="Trebuchet MS"/>
                <a:sym typeface="Trebuchet MS"/>
              </a:rPr>
              <a:t>Professor since 2014</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b="1" lang="en" sz="1800">
                <a:solidFill>
                  <a:srgbClr val="1155CC"/>
                </a:solidFill>
                <a:latin typeface="Trebuchet MS"/>
                <a:ea typeface="Trebuchet MS"/>
                <a:cs typeface="Trebuchet MS"/>
                <a:sym typeface="Trebuchet MS"/>
              </a:rPr>
              <a:t>Educator</a:t>
            </a:r>
            <a:r>
              <a:rPr lang="en" sz="1800">
                <a:latin typeface="Trebuchet MS"/>
                <a:ea typeface="Trebuchet MS"/>
                <a:cs typeface="Trebuchet MS"/>
                <a:sym typeface="Trebuchet MS"/>
              </a:rPr>
              <a:t>: Visiting Prof </a:t>
            </a:r>
            <a:br>
              <a:rPr lang="en" sz="1800">
                <a:latin typeface="Trebuchet MS"/>
                <a:ea typeface="Trebuchet MS"/>
                <a:cs typeface="Trebuchet MS"/>
                <a:sym typeface="Trebuchet MS"/>
              </a:rPr>
            </a:br>
            <a:r>
              <a:rPr lang="en" sz="1800">
                <a:latin typeface="Trebuchet MS"/>
                <a:ea typeface="Trebuchet MS"/>
                <a:cs typeface="Trebuchet MS"/>
                <a:sym typeface="Trebuchet MS"/>
              </a:rPr>
              <a:t>@Teachers College, Dept of Human Development, Learning Analytics</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b="1" lang="en" sz="1800">
                <a:solidFill>
                  <a:srgbClr val="CC0000"/>
                </a:solidFill>
                <a:latin typeface="Trebuchet MS"/>
                <a:ea typeface="Trebuchet MS"/>
                <a:cs typeface="Trebuchet MS"/>
                <a:sym typeface="Trebuchet MS"/>
              </a:rPr>
              <a:t>Researcher</a:t>
            </a:r>
            <a:r>
              <a:rPr lang="en" sz="1800">
                <a:latin typeface="Trebuchet MS"/>
                <a:ea typeface="Trebuchet MS"/>
                <a:cs typeface="Trebuchet MS"/>
                <a:sym typeface="Trebuchet MS"/>
              </a:rPr>
              <a:t>: Google h-index 32</a:t>
            </a:r>
            <a:endParaRPr sz="1800">
              <a:latin typeface="Trebuchet MS"/>
              <a:ea typeface="Trebuchet MS"/>
              <a:cs typeface="Trebuchet MS"/>
              <a:sym typeface="Trebuchet MS"/>
            </a:endParaRPr>
          </a:p>
          <a:p>
            <a:pPr indent="-342900" lvl="0" marL="457200" rtl="0" algn="l">
              <a:lnSpc>
                <a:spcPct val="115000"/>
              </a:lnSpc>
              <a:spcBef>
                <a:spcPts val="0"/>
              </a:spcBef>
              <a:spcAft>
                <a:spcPts val="0"/>
              </a:spcAft>
              <a:buClr>
                <a:srgbClr val="1E1928"/>
              </a:buClr>
              <a:buSzPts val="1800"/>
              <a:buFont typeface="Trebuchet MS"/>
              <a:buChar char="➔"/>
            </a:pPr>
            <a:r>
              <a:rPr lang="en" sz="1800"/>
              <a:t>Interdisciplinary Expertise</a:t>
            </a:r>
            <a:endParaRPr sz="1800"/>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6" name="Google Shape;76;p14"/>
          <p:cNvPicPr preferRelativeResize="0"/>
          <p:nvPr/>
        </p:nvPicPr>
        <p:blipFill>
          <a:blip r:embed="rId3">
            <a:alphaModFix/>
          </a:blip>
          <a:stretch>
            <a:fillRect/>
          </a:stretch>
        </p:blipFill>
        <p:spPr>
          <a:xfrm>
            <a:off x="4724400" y="1304825"/>
            <a:ext cx="3595657" cy="359565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48" name="Google Shape;248;p32"/>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Operators</a:t>
            </a:r>
            <a:endParaRPr b="1">
              <a:solidFill>
                <a:srgbClr val="1155CC"/>
              </a:solidFill>
            </a:endParaRPr>
          </a:p>
          <a:p>
            <a:pPr indent="0" lvl="0" marL="0" rtl="0" algn="l">
              <a:spcBef>
                <a:spcPts val="1200"/>
              </a:spcBef>
              <a:spcAft>
                <a:spcPts val="1200"/>
              </a:spcAft>
              <a:buNone/>
            </a:pPr>
            <a:r>
              <a:rPr lang="en"/>
              <a:t>Operators are characters that tell the computer to perform certain mathematical or logic-based actions, like +, -, *, /, &lt;, &gt;, ==, as well as logic-based operations such as AND (&amp;&amp;), OR (II) and NOT (!).</a:t>
            </a:r>
            <a:endParaRPr/>
          </a:p>
        </p:txBody>
      </p:sp>
      <p:sp>
        <p:nvSpPr>
          <p:cNvPr id="249" name="Google Shape;249;p3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What is the sum of the ages of everyone in your family? (ageMe + ageBrother + ageMom + ageDad)</a:t>
            </a:r>
            <a:endParaRPr/>
          </a:p>
          <a:p>
            <a:pPr indent="-317500" lvl="0" marL="457200" rtl="0" algn="l">
              <a:spcBef>
                <a:spcPts val="0"/>
              </a:spcBef>
              <a:spcAft>
                <a:spcPts val="0"/>
              </a:spcAft>
              <a:buSzPts val="1400"/>
              <a:buChar char="●"/>
            </a:pPr>
            <a:r>
              <a:rPr lang="en"/>
              <a:t>Is your brother older than you? (ageBrother &gt; ageMe)</a:t>
            </a:r>
            <a:endParaRPr/>
          </a:p>
          <a:p>
            <a:pPr indent="-317500" lvl="0" marL="457200" rtl="0" algn="l">
              <a:spcBef>
                <a:spcPts val="0"/>
              </a:spcBef>
              <a:spcAft>
                <a:spcPts val="0"/>
              </a:spcAft>
              <a:buSzPts val="1400"/>
              <a:buChar char="●"/>
            </a:pPr>
            <a:r>
              <a:rPr lang="en"/>
              <a:t>Greater then and less than return Boolean results (true or false) in most programming languages</a:t>
            </a:r>
            <a:endParaRPr/>
          </a:p>
        </p:txBody>
      </p:sp>
      <p:sp>
        <p:nvSpPr>
          <p:cNvPr id="250" name="Google Shape;25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2"/>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52" name="Google Shape;252;p32"/>
          <p:cNvPicPr preferRelativeResize="0"/>
          <p:nvPr/>
        </p:nvPicPr>
        <p:blipFill>
          <a:blip r:embed="rId4">
            <a:alphaModFix/>
          </a:blip>
          <a:stretch>
            <a:fillRect/>
          </a:stretch>
        </p:blipFill>
        <p:spPr>
          <a:xfrm>
            <a:off x="1098200" y="2976875"/>
            <a:ext cx="1851275" cy="185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58" name="Google Shape;258;p33"/>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Repetition (Loops)</a:t>
            </a:r>
            <a:endParaRPr b="1">
              <a:solidFill>
                <a:srgbClr val="1155CC"/>
              </a:solidFill>
            </a:endParaRPr>
          </a:p>
          <a:p>
            <a:pPr indent="0" lvl="0" marL="0" marR="0" rtl="0" algn="l">
              <a:lnSpc>
                <a:spcPct val="115000"/>
              </a:lnSpc>
              <a:spcBef>
                <a:spcPts val="1200"/>
              </a:spcBef>
              <a:spcAft>
                <a:spcPts val="1200"/>
              </a:spcAft>
              <a:buNone/>
            </a:pPr>
            <a:r>
              <a:rPr lang="en"/>
              <a:t>Repetition involves repeating a step or steps in an algorithm a certain number of times until a certain predetermined end point is reached. Loops help programs be more organized and shorter. Repetitions can also lead </a:t>
            </a:r>
            <a:r>
              <a:rPr lang="en" u="sng"/>
              <a:t>Automation</a:t>
            </a:r>
            <a:r>
              <a:rPr lang="en" sz="1600"/>
              <a:t>.</a:t>
            </a:r>
            <a:endParaRPr/>
          </a:p>
        </p:txBody>
      </p:sp>
      <p:sp>
        <p:nvSpPr>
          <p:cNvPr id="259" name="Google Shape;259;p33"/>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Explain to someone else the most efficient way of making 100 sandwiches.</a:t>
            </a:r>
            <a:endParaRPr/>
          </a:p>
          <a:p>
            <a:pPr indent="-317500" lvl="0" marL="457200" rtl="0" algn="l">
              <a:spcBef>
                <a:spcPts val="0"/>
              </a:spcBef>
              <a:spcAft>
                <a:spcPts val="0"/>
              </a:spcAft>
              <a:buSzPts val="1400"/>
              <a:buChar char="●"/>
            </a:pPr>
            <a:r>
              <a:rPr lang="en"/>
              <a:t>Set up a light to turn on and off at certain times every day.</a:t>
            </a:r>
            <a:endParaRPr/>
          </a:p>
          <a:p>
            <a:pPr indent="-317500" lvl="0" marL="457200" rtl="0" algn="l">
              <a:spcBef>
                <a:spcPts val="0"/>
              </a:spcBef>
              <a:spcAft>
                <a:spcPts val="0"/>
              </a:spcAft>
              <a:buSzPts val="1400"/>
              <a:buChar char="●"/>
            </a:pPr>
            <a:r>
              <a:rPr lang="en"/>
              <a:t>Code a car game so that the car will automatically go around the track 10 times.</a:t>
            </a:r>
            <a:endParaRPr/>
          </a:p>
          <a:p>
            <a:pPr indent="-317500" lvl="0" marL="457200" rtl="0" algn="l">
              <a:spcBef>
                <a:spcPts val="0"/>
              </a:spcBef>
              <a:spcAft>
                <a:spcPts val="0"/>
              </a:spcAft>
              <a:buSzPts val="1400"/>
              <a:buChar char="●"/>
            </a:pPr>
            <a:r>
              <a:rPr lang="en"/>
              <a:t>Create a piece of art that involves a repeating pattern, like a mosaic tile, mandala, or fractal.</a:t>
            </a:r>
            <a:endParaRPr/>
          </a:p>
        </p:txBody>
      </p:sp>
      <p:sp>
        <p:nvSpPr>
          <p:cNvPr id="260" name="Google Shape;26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3"/>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62" name="Google Shape;262;p33"/>
          <p:cNvPicPr preferRelativeResize="0"/>
          <p:nvPr/>
        </p:nvPicPr>
        <p:blipFill>
          <a:blip r:embed="rId4">
            <a:alphaModFix/>
          </a:blip>
          <a:stretch>
            <a:fillRect/>
          </a:stretch>
        </p:blipFill>
        <p:spPr>
          <a:xfrm>
            <a:off x="1111600" y="2980475"/>
            <a:ext cx="1771475" cy="177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68" name="Google Shape;268;p34"/>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Sequences</a:t>
            </a:r>
            <a:endParaRPr b="1">
              <a:solidFill>
                <a:srgbClr val="1155CC"/>
              </a:solidFill>
            </a:endParaRPr>
          </a:p>
          <a:p>
            <a:pPr indent="0" lvl="0" marL="0" rtl="0" algn="l">
              <a:spcBef>
                <a:spcPts val="1200"/>
              </a:spcBef>
              <a:spcAft>
                <a:spcPts val="1200"/>
              </a:spcAft>
              <a:buNone/>
            </a:pPr>
            <a:r>
              <a:rPr lang="en"/>
              <a:t>The steps in an algorithm always follow a sequence. Sequences are rarely linear and may involve tasks which are repeated or only occur under certain conditions.  A flowchart is a good tool for understanding and representing sequences.</a:t>
            </a:r>
            <a:endParaRPr/>
          </a:p>
        </p:txBody>
      </p:sp>
      <p:sp>
        <p:nvSpPr>
          <p:cNvPr id="269" name="Google Shape;269;p34"/>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What are the steps you need to do to……? (e.g., change a tire, brush your teeth, make toast). Are there any steps that you repeat?</a:t>
            </a:r>
            <a:endParaRPr/>
          </a:p>
          <a:p>
            <a:pPr indent="-317500" lvl="0" marL="457200" rtl="0" algn="l">
              <a:spcBef>
                <a:spcPts val="0"/>
              </a:spcBef>
              <a:spcAft>
                <a:spcPts val="0"/>
              </a:spcAft>
              <a:buSzPts val="1400"/>
              <a:buChar char="●"/>
            </a:pPr>
            <a:r>
              <a:rPr lang="en"/>
              <a:t>Writing out the rules for a game (e.g., what happens first, next, last)</a:t>
            </a:r>
            <a:endParaRPr/>
          </a:p>
          <a:p>
            <a:pPr indent="-317500" lvl="0" marL="457200" rtl="0" algn="l">
              <a:spcBef>
                <a:spcPts val="0"/>
              </a:spcBef>
              <a:spcAft>
                <a:spcPts val="0"/>
              </a:spcAft>
              <a:buSzPts val="1400"/>
              <a:buChar char="●"/>
            </a:pPr>
            <a:r>
              <a:rPr lang="en"/>
              <a:t>Describing how you get to school using a map (e.g., where do you start? When do you turn? Where do you end?)</a:t>
            </a:r>
            <a:endParaRPr/>
          </a:p>
          <a:p>
            <a:pPr indent="-317500" lvl="0" marL="457200" rtl="0" algn="l">
              <a:spcBef>
                <a:spcPts val="0"/>
              </a:spcBef>
              <a:spcAft>
                <a:spcPts val="0"/>
              </a:spcAft>
              <a:buSzPts val="1400"/>
              <a:buChar char="●"/>
            </a:pPr>
            <a:r>
              <a:rPr lang="en"/>
              <a:t>Explain to someone else how to draw a square of a specific perimeter.</a:t>
            </a:r>
            <a:endParaRPr/>
          </a:p>
        </p:txBody>
      </p:sp>
      <p:sp>
        <p:nvSpPr>
          <p:cNvPr id="270" name="Google Shape;27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34"/>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72" name="Google Shape;272;p34"/>
          <p:cNvPicPr preferRelativeResize="0"/>
          <p:nvPr/>
        </p:nvPicPr>
        <p:blipFill>
          <a:blip r:embed="rId4">
            <a:alphaModFix/>
          </a:blip>
          <a:stretch>
            <a:fillRect/>
          </a:stretch>
        </p:blipFill>
        <p:spPr>
          <a:xfrm>
            <a:off x="1076000" y="2944225"/>
            <a:ext cx="1825175" cy="1825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78" name="Google Shape;278;p3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Variables</a:t>
            </a:r>
            <a:endParaRPr b="1">
              <a:solidFill>
                <a:srgbClr val="1155CC"/>
              </a:solidFill>
            </a:endParaRPr>
          </a:p>
          <a:p>
            <a:pPr indent="0" lvl="0" marL="0" rtl="0" algn="l">
              <a:spcBef>
                <a:spcPts val="1200"/>
              </a:spcBef>
              <a:spcAft>
                <a:spcPts val="1200"/>
              </a:spcAft>
              <a:buNone/>
            </a:pPr>
            <a:r>
              <a:rPr lang="en"/>
              <a:t>Variables are places where you can store and retrieve data. Variables have names that stand in for the data they hold, which makes them an abstract concept since one thing (variable name) represents something else (data).</a:t>
            </a:r>
            <a:endParaRPr/>
          </a:p>
        </p:txBody>
      </p:sp>
      <p:sp>
        <p:nvSpPr>
          <p:cNvPr id="279" name="Google Shape;279;p3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rgbClr val="1155CC"/>
                </a:solidFill>
              </a:rPr>
              <a:t>Examples</a:t>
            </a:r>
            <a:endParaRPr/>
          </a:p>
          <a:p>
            <a:pPr indent="-310832" lvl="0" marL="457200" rtl="0" algn="l">
              <a:spcBef>
                <a:spcPts val="1200"/>
              </a:spcBef>
              <a:spcAft>
                <a:spcPts val="0"/>
              </a:spcAft>
              <a:buSzPct val="100000"/>
              <a:buChar char="●"/>
            </a:pPr>
            <a:r>
              <a:rPr lang="en"/>
              <a:t>var a = 10; var b = 5; a and b are the names of the variables and the = tells you what data is stored in each variable.</a:t>
            </a:r>
            <a:endParaRPr/>
          </a:p>
          <a:p>
            <a:pPr indent="-310832" lvl="0" marL="457200" rtl="0" algn="l">
              <a:spcBef>
                <a:spcPts val="0"/>
              </a:spcBef>
              <a:spcAft>
                <a:spcPts val="0"/>
              </a:spcAft>
              <a:buSzPct val="100000"/>
              <a:buChar char="●"/>
            </a:pPr>
            <a:r>
              <a:rPr lang="en"/>
              <a:t>The variable “age” could represent people’s ages (e.g., var age;).</a:t>
            </a:r>
            <a:endParaRPr/>
          </a:p>
          <a:p>
            <a:pPr indent="-310832" lvl="0" marL="457200" rtl="0" algn="l">
              <a:spcBef>
                <a:spcPts val="0"/>
              </a:spcBef>
              <a:spcAft>
                <a:spcPts val="0"/>
              </a:spcAft>
              <a:buSzPct val="100000"/>
              <a:buChar char="●"/>
            </a:pPr>
            <a:r>
              <a:rPr lang="en"/>
              <a:t>The variable “rateGrowth” could be used to keep track of a plant’s growth over a certain period of time (e.g., var rateGrowth;).</a:t>
            </a:r>
            <a:endParaRPr/>
          </a:p>
          <a:p>
            <a:pPr indent="-310832" lvl="0" marL="457200" rtl="0" algn="l">
              <a:spcBef>
                <a:spcPts val="0"/>
              </a:spcBef>
              <a:spcAft>
                <a:spcPts val="0"/>
              </a:spcAft>
              <a:buSzPct val="100000"/>
              <a:buChar char="●"/>
            </a:pPr>
            <a:r>
              <a:rPr lang="en"/>
              <a:t>The variable “temperature” could be used to store and retrieve the temperature readings from a sensor.</a:t>
            </a:r>
            <a:endParaRPr/>
          </a:p>
          <a:p>
            <a:pPr indent="-310832" lvl="0" marL="457200" rtl="0" algn="l">
              <a:spcBef>
                <a:spcPts val="0"/>
              </a:spcBef>
              <a:spcAft>
                <a:spcPts val="0"/>
              </a:spcAft>
              <a:buSzPct val="100000"/>
              <a:buChar char="●"/>
            </a:pPr>
            <a:r>
              <a:rPr lang="en"/>
              <a:t>The variable “StudentName ” could be used to store a student’s name and insert it automatically in a personalized email.</a:t>
            </a:r>
            <a:endParaRPr/>
          </a:p>
        </p:txBody>
      </p:sp>
      <p:sp>
        <p:nvSpPr>
          <p:cNvPr id="280" name="Google Shape;28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35"/>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82" name="Google Shape;282;p35"/>
          <p:cNvPicPr preferRelativeResize="0"/>
          <p:nvPr/>
        </p:nvPicPr>
        <p:blipFill>
          <a:blip r:embed="rId4">
            <a:alphaModFix/>
          </a:blip>
          <a:stretch>
            <a:fillRect/>
          </a:stretch>
        </p:blipFill>
        <p:spPr>
          <a:xfrm>
            <a:off x="1183150" y="3011400"/>
            <a:ext cx="1758000" cy="17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Thinkers</a:t>
            </a:r>
            <a:endParaRPr/>
          </a:p>
        </p:txBody>
      </p:sp>
      <p:sp>
        <p:nvSpPr>
          <p:cNvPr id="288" name="Google Shape;28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6"/>
          <p:cNvSpPr txBox="1"/>
          <p:nvPr>
            <p:ph idx="1" type="body"/>
          </p:nvPr>
        </p:nvSpPr>
        <p:spPr>
          <a:xfrm>
            <a:off x="311700" y="1266175"/>
            <a:ext cx="2768100" cy="33027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808">
                <a:solidFill>
                  <a:schemeClr val="accent1"/>
                </a:solidFill>
              </a:rPr>
              <a:t>Practices</a:t>
            </a:r>
            <a:endParaRPr b="1" sz="1808">
              <a:solidFill>
                <a:schemeClr val="accent1"/>
              </a:solidFill>
            </a:endParaRPr>
          </a:p>
          <a:p>
            <a:pPr indent="-342900" lvl="0" marL="457200" rtl="0" algn="l">
              <a:spcBef>
                <a:spcPts val="1200"/>
              </a:spcBef>
              <a:spcAft>
                <a:spcPts val="0"/>
              </a:spcAft>
              <a:buSzPts val="1800"/>
              <a:buChar char="➔"/>
            </a:pPr>
            <a:r>
              <a:rPr lang="en" sz="1800"/>
              <a:t>Logical Thinking</a:t>
            </a:r>
            <a:endParaRPr sz="1800"/>
          </a:p>
          <a:p>
            <a:pPr indent="-342900" lvl="0" marL="457200" rtl="0" algn="l">
              <a:spcBef>
                <a:spcPts val="0"/>
              </a:spcBef>
              <a:spcAft>
                <a:spcPts val="0"/>
              </a:spcAft>
              <a:buSzPts val="1800"/>
              <a:buChar char="➔"/>
            </a:pPr>
            <a:r>
              <a:rPr lang="en" sz="1800"/>
              <a:t>Abstraction</a:t>
            </a:r>
            <a:endParaRPr sz="1800"/>
          </a:p>
          <a:p>
            <a:pPr indent="-342900" lvl="0" marL="457200" rtl="0" algn="l">
              <a:spcBef>
                <a:spcPts val="0"/>
              </a:spcBef>
              <a:spcAft>
                <a:spcPts val="0"/>
              </a:spcAft>
              <a:buSzPts val="1800"/>
              <a:buChar char="➔"/>
            </a:pPr>
            <a:r>
              <a:rPr lang="en" sz="1800"/>
              <a:t>Algorithm Design</a:t>
            </a:r>
            <a:endParaRPr sz="1800"/>
          </a:p>
          <a:p>
            <a:pPr indent="-342900" lvl="0" marL="457200" rtl="0" algn="l">
              <a:spcBef>
                <a:spcPts val="0"/>
              </a:spcBef>
              <a:spcAft>
                <a:spcPts val="0"/>
              </a:spcAft>
              <a:buSzPts val="1800"/>
              <a:buChar char="➔"/>
            </a:pPr>
            <a:r>
              <a:rPr lang="en" sz="1800"/>
              <a:t>Data Collection &amp; Analysis</a:t>
            </a:r>
            <a:endParaRPr sz="1800"/>
          </a:p>
          <a:p>
            <a:pPr indent="-342900" lvl="0" marL="457200" rtl="0" algn="l">
              <a:spcBef>
                <a:spcPts val="0"/>
              </a:spcBef>
              <a:spcAft>
                <a:spcPts val="0"/>
              </a:spcAft>
              <a:buSzPts val="1800"/>
              <a:buChar char="➔"/>
            </a:pPr>
            <a:r>
              <a:rPr lang="en" sz="1800"/>
              <a:t>Data Representation</a:t>
            </a:r>
            <a:endParaRPr sz="1800"/>
          </a:p>
          <a:p>
            <a:pPr indent="-342900" lvl="0" marL="457200" rtl="0" algn="l">
              <a:spcBef>
                <a:spcPts val="0"/>
              </a:spcBef>
              <a:spcAft>
                <a:spcPts val="0"/>
              </a:spcAft>
              <a:buSzPts val="1800"/>
              <a:buChar char="➔"/>
            </a:pPr>
            <a:r>
              <a:rPr lang="en" sz="1800"/>
              <a:t>Debugging</a:t>
            </a:r>
            <a:endParaRPr sz="1800"/>
          </a:p>
          <a:p>
            <a:pPr indent="-342900" lvl="0" marL="457200" rtl="0" algn="l">
              <a:spcBef>
                <a:spcPts val="0"/>
              </a:spcBef>
              <a:spcAft>
                <a:spcPts val="0"/>
              </a:spcAft>
              <a:buSzPts val="1800"/>
              <a:buChar char="➔"/>
            </a:pPr>
            <a:r>
              <a:rPr lang="en" sz="1800"/>
              <a:t>Decomposition</a:t>
            </a:r>
            <a:endParaRPr sz="1800"/>
          </a:p>
          <a:p>
            <a:pPr indent="-342900" lvl="0" marL="457200" rtl="0" algn="l">
              <a:spcBef>
                <a:spcPts val="0"/>
              </a:spcBef>
              <a:spcAft>
                <a:spcPts val="0"/>
              </a:spcAft>
              <a:buSzPts val="1800"/>
              <a:buChar char="➔"/>
            </a:pPr>
            <a:r>
              <a:rPr lang="en" sz="1800"/>
              <a:t>Pattern Recognition</a:t>
            </a:r>
            <a:endParaRPr sz="1800"/>
          </a:p>
          <a:p>
            <a:pPr indent="-342900" lvl="0" marL="457200" rtl="0" algn="l">
              <a:spcBef>
                <a:spcPts val="0"/>
              </a:spcBef>
              <a:spcAft>
                <a:spcPts val="0"/>
              </a:spcAft>
              <a:buSzPts val="1800"/>
              <a:buChar char="➔"/>
            </a:pPr>
            <a:r>
              <a:rPr lang="en" sz="1800"/>
              <a:t>Testing &amp; Evaluating</a:t>
            </a:r>
            <a:endParaRPr sz="1800"/>
          </a:p>
        </p:txBody>
      </p:sp>
      <p:sp>
        <p:nvSpPr>
          <p:cNvPr id="290" name="Google Shape;290;p36"/>
          <p:cNvSpPr txBox="1"/>
          <p:nvPr>
            <p:ph idx="1" type="body"/>
          </p:nvPr>
        </p:nvSpPr>
        <p:spPr>
          <a:xfrm>
            <a:off x="3257425" y="1266175"/>
            <a:ext cx="2768100" cy="3302700"/>
          </a:xfrm>
          <a:prstGeom prst="rect">
            <a:avLst/>
          </a:prstGeom>
          <a:ln cap="flat" cmpd="sng" w="9525">
            <a:solidFill>
              <a:srgbClr val="1155CC"/>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800">
                <a:solidFill>
                  <a:srgbClr val="1155CC"/>
                </a:solidFill>
              </a:rPr>
              <a:t>Concepts</a:t>
            </a:r>
            <a:endParaRPr b="1" sz="1800">
              <a:solidFill>
                <a:srgbClr val="1155CC"/>
              </a:solidFill>
            </a:endParaRPr>
          </a:p>
          <a:p>
            <a:pPr indent="-342900" lvl="0" marL="457200" rtl="0" algn="l">
              <a:spcBef>
                <a:spcPts val="1200"/>
              </a:spcBef>
              <a:spcAft>
                <a:spcPts val="0"/>
              </a:spcAft>
              <a:buSzPts val="1800"/>
              <a:buChar char="➔"/>
            </a:pPr>
            <a:r>
              <a:rPr lang="en" sz="1800"/>
              <a:t>Conditionals</a:t>
            </a:r>
            <a:endParaRPr sz="1800"/>
          </a:p>
          <a:p>
            <a:pPr indent="-342900" lvl="0" marL="457200" rtl="0" algn="l">
              <a:spcBef>
                <a:spcPts val="0"/>
              </a:spcBef>
              <a:spcAft>
                <a:spcPts val="0"/>
              </a:spcAft>
              <a:buSzPts val="1800"/>
              <a:buChar char="➔"/>
            </a:pPr>
            <a:r>
              <a:rPr lang="en" sz="1800"/>
              <a:t>Data</a:t>
            </a:r>
            <a:endParaRPr sz="1800"/>
          </a:p>
          <a:p>
            <a:pPr indent="-342900" lvl="0" marL="457200" rtl="0" algn="l">
              <a:spcBef>
                <a:spcPts val="0"/>
              </a:spcBef>
              <a:spcAft>
                <a:spcPts val="0"/>
              </a:spcAft>
              <a:buSzPts val="1800"/>
              <a:buChar char="➔"/>
            </a:pPr>
            <a:r>
              <a:rPr lang="en" sz="1800"/>
              <a:t>Events</a:t>
            </a:r>
            <a:endParaRPr sz="1800"/>
          </a:p>
          <a:p>
            <a:pPr indent="-342900" lvl="0" marL="457200" rtl="0" algn="l">
              <a:spcBef>
                <a:spcPts val="0"/>
              </a:spcBef>
              <a:spcAft>
                <a:spcPts val="0"/>
              </a:spcAft>
              <a:buSzPts val="1800"/>
              <a:buChar char="➔"/>
            </a:pPr>
            <a:r>
              <a:rPr lang="en" sz="1800"/>
              <a:t>Functions</a:t>
            </a:r>
            <a:endParaRPr sz="1800"/>
          </a:p>
          <a:p>
            <a:pPr indent="-342900" lvl="0" marL="457200" rtl="0" algn="l">
              <a:spcBef>
                <a:spcPts val="0"/>
              </a:spcBef>
              <a:spcAft>
                <a:spcPts val="0"/>
              </a:spcAft>
              <a:buSzPts val="1800"/>
              <a:buChar char="➔"/>
            </a:pPr>
            <a:r>
              <a:rPr lang="en" sz="1800"/>
              <a:t>Input and Output</a:t>
            </a:r>
            <a:endParaRPr sz="1800"/>
          </a:p>
          <a:p>
            <a:pPr indent="-342900" lvl="0" marL="457200" rtl="0" algn="l">
              <a:spcBef>
                <a:spcPts val="0"/>
              </a:spcBef>
              <a:spcAft>
                <a:spcPts val="0"/>
              </a:spcAft>
              <a:buSzPts val="1800"/>
              <a:buChar char="➔"/>
            </a:pPr>
            <a:r>
              <a:rPr lang="en" sz="1800"/>
              <a:t>Operators</a:t>
            </a:r>
            <a:endParaRPr sz="1800"/>
          </a:p>
          <a:p>
            <a:pPr indent="-342900" lvl="0" marL="457200" rtl="0" algn="l">
              <a:spcBef>
                <a:spcPts val="0"/>
              </a:spcBef>
              <a:spcAft>
                <a:spcPts val="0"/>
              </a:spcAft>
              <a:buSzPts val="1800"/>
              <a:buChar char="➔"/>
            </a:pPr>
            <a:r>
              <a:rPr lang="en" sz="1800"/>
              <a:t>Repetition (Loops)</a:t>
            </a:r>
            <a:endParaRPr sz="1800"/>
          </a:p>
          <a:p>
            <a:pPr indent="-342900" lvl="0" marL="457200" rtl="0" algn="l">
              <a:spcBef>
                <a:spcPts val="0"/>
              </a:spcBef>
              <a:spcAft>
                <a:spcPts val="0"/>
              </a:spcAft>
              <a:buSzPts val="1800"/>
              <a:buChar char="➔"/>
            </a:pPr>
            <a:r>
              <a:rPr lang="en" sz="1800"/>
              <a:t>Sequences</a:t>
            </a:r>
            <a:endParaRPr sz="1800"/>
          </a:p>
          <a:p>
            <a:pPr indent="-342900" lvl="0" marL="457200" rtl="0" algn="l">
              <a:spcBef>
                <a:spcPts val="0"/>
              </a:spcBef>
              <a:spcAft>
                <a:spcPts val="0"/>
              </a:spcAft>
              <a:buSzPts val="1800"/>
              <a:buChar char="➔"/>
            </a:pPr>
            <a:r>
              <a:rPr lang="en" sz="1800"/>
              <a:t>Variables</a:t>
            </a:r>
            <a:endParaRPr/>
          </a:p>
        </p:txBody>
      </p:sp>
      <p:sp>
        <p:nvSpPr>
          <p:cNvPr id="291" name="Google Shape;291;p36"/>
          <p:cNvSpPr txBox="1"/>
          <p:nvPr>
            <p:ph idx="1" type="body"/>
          </p:nvPr>
        </p:nvSpPr>
        <p:spPr>
          <a:xfrm>
            <a:off x="6203150" y="1256475"/>
            <a:ext cx="2768100" cy="33027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Approaches</a:t>
            </a:r>
            <a:endParaRPr b="1" sz="1800">
              <a:solidFill>
                <a:srgbClr val="CC0000"/>
              </a:solidFill>
            </a:endParaRPr>
          </a:p>
          <a:p>
            <a:pPr indent="-342900" lvl="0" marL="457200" rtl="0" algn="l">
              <a:spcBef>
                <a:spcPts val="1200"/>
              </a:spcBef>
              <a:spcAft>
                <a:spcPts val="0"/>
              </a:spcAft>
              <a:buSzPts val="1800"/>
              <a:buChar char="➔"/>
            </a:pPr>
            <a:r>
              <a:rPr lang="en" sz="1800"/>
              <a:t>Tinker</a:t>
            </a:r>
            <a:endParaRPr sz="1800"/>
          </a:p>
          <a:p>
            <a:pPr indent="-342900" lvl="0" marL="457200" rtl="0" algn="l">
              <a:spcBef>
                <a:spcPts val="0"/>
              </a:spcBef>
              <a:spcAft>
                <a:spcPts val="0"/>
              </a:spcAft>
              <a:buSzPts val="1800"/>
              <a:buChar char="➔"/>
            </a:pPr>
            <a:r>
              <a:rPr lang="en" sz="1800"/>
              <a:t>Make</a:t>
            </a:r>
            <a:endParaRPr sz="1800"/>
          </a:p>
          <a:p>
            <a:pPr indent="-342900" lvl="0" marL="457200" rtl="0" algn="l">
              <a:spcBef>
                <a:spcPts val="0"/>
              </a:spcBef>
              <a:spcAft>
                <a:spcPts val="0"/>
              </a:spcAft>
              <a:buSzPts val="1800"/>
              <a:buChar char="➔"/>
            </a:pPr>
            <a:r>
              <a:rPr lang="en" sz="1800"/>
              <a:t>Reuse &amp; Remix</a:t>
            </a:r>
            <a:endParaRPr sz="1800"/>
          </a:p>
          <a:p>
            <a:pPr indent="-342900" lvl="0" marL="457200" rtl="0" algn="l">
              <a:spcBef>
                <a:spcPts val="0"/>
              </a:spcBef>
              <a:spcAft>
                <a:spcPts val="0"/>
              </a:spcAft>
              <a:buSzPts val="1800"/>
              <a:buChar char="➔"/>
            </a:pPr>
            <a:r>
              <a:rPr lang="en" sz="1800"/>
              <a:t>Unplugged</a:t>
            </a:r>
            <a:endParaRPr sz="1800"/>
          </a:p>
          <a:p>
            <a:pPr indent="-342900" lvl="0" marL="457200" rtl="0" algn="l">
              <a:spcBef>
                <a:spcPts val="0"/>
              </a:spcBef>
              <a:spcAft>
                <a:spcPts val="0"/>
              </a:spcAft>
              <a:buSzPts val="1800"/>
              <a:buChar char="➔"/>
            </a:pPr>
            <a:r>
              <a:rPr lang="en" sz="1800"/>
              <a:t>Create</a:t>
            </a:r>
            <a:endParaRPr sz="1800"/>
          </a:p>
          <a:p>
            <a:pPr indent="-342900" lvl="0" marL="457200" rtl="0" algn="l">
              <a:spcBef>
                <a:spcPts val="0"/>
              </a:spcBef>
              <a:spcAft>
                <a:spcPts val="0"/>
              </a:spcAft>
              <a:buSzPts val="1800"/>
              <a:buChar char="➔"/>
            </a:pPr>
            <a:r>
              <a:rPr lang="en" sz="1800"/>
              <a:t>Collaborate</a:t>
            </a:r>
            <a:endParaRPr sz="1800"/>
          </a:p>
          <a:p>
            <a:pPr indent="-342900" lvl="0" marL="457200" rtl="0" algn="l">
              <a:spcBef>
                <a:spcPts val="0"/>
              </a:spcBef>
              <a:spcAft>
                <a:spcPts val="0"/>
              </a:spcAft>
              <a:buSzPts val="1800"/>
              <a:buChar char="➔"/>
            </a:pPr>
            <a:r>
              <a:rPr lang="en" sz="1800"/>
              <a:t>Debug</a:t>
            </a:r>
            <a:endParaRPr sz="1800"/>
          </a:p>
          <a:p>
            <a:pPr indent="-342900" lvl="0" marL="457200" rtl="0" algn="l">
              <a:spcBef>
                <a:spcPts val="0"/>
              </a:spcBef>
              <a:spcAft>
                <a:spcPts val="0"/>
              </a:spcAft>
              <a:buSzPts val="1800"/>
              <a:buChar char="➔"/>
            </a:pPr>
            <a:r>
              <a:rPr lang="en" sz="1800"/>
              <a:t>Persevere</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265500" y="1039675"/>
            <a:ext cx="4045200" cy="2364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Problem Solving Session</a:t>
            </a:r>
            <a:endParaRPr sz="2650">
              <a:solidFill>
                <a:schemeClr val="accent3"/>
              </a:solidFill>
              <a:latin typeface="Comic Sans MS"/>
              <a:ea typeface="Comic Sans MS"/>
              <a:cs typeface="Comic Sans MS"/>
              <a:sym typeface="Comic Sans MS"/>
            </a:endParaRPr>
          </a:p>
        </p:txBody>
      </p:sp>
      <p:sp>
        <p:nvSpPr>
          <p:cNvPr id="297" name="Google Shape;29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8" name="Google Shape;298;p37"/>
          <p:cNvSpPr/>
          <p:nvPr/>
        </p:nvSpPr>
        <p:spPr>
          <a:xfrm>
            <a:off x="5362850" y="841575"/>
            <a:ext cx="1356300" cy="1155000"/>
          </a:xfrm>
          <a:prstGeom prst="cloudCallout">
            <a:avLst>
              <a:gd fmla="val -43069" name="adj1"/>
              <a:gd fmla="val 91853"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rebuchet MS"/>
                <a:ea typeface="Trebuchet MS"/>
                <a:cs typeface="Trebuchet MS"/>
                <a:sym typeface="Trebuchet MS"/>
              </a:rPr>
              <a:t>Mazes</a:t>
            </a:r>
            <a:endParaRPr b="1" sz="1800">
              <a:latin typeface="Trebuchet MS"/>
              <a:ea typeface="Trebuchet MS"/>
              <a:cs typeface="Trebuchet MS"/>
              <a:sym typeface="Trebuchet MS"/>
            </a:endParaRPr>
          </a:p>
        </p:txBody>
      </p:sp>
      <p:sp>
        <p:nvSpPr>
          <p:cNvPr id="299" name="Google Shape;299;p37"/>
          <p:cNvSpPr/>
          <p:nvPr/>
        </p:nvSpPr>
        <p:spPr>
          <a:xfrm>
            <a:off x="6930050" y="1214275"/>
            <a:ext cx="1356300" cy="1155000"/>
          </a:xfrm>
          <a:prstGeom prst="cloudCallout">
            <a:avLst>
              <a:gd fmla="val 56897" name="adj1"/>
              <a:gd fmla="val 68887"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300" name="Google Shape;300;p37"/>
          <p:cNvSpPr/>
          <p:nvPr/>
        </p:nvSpPr>
        <p:spPr>
          <a:xfrm>
            <a:off x="6930050" y="2626100"/>
            <a:ext cx="1356300" cy="1155000"/>
          </a:xfrm>
          <a:prstGeom prst="cloudCallout">
            <a:avLst>
              <a:gd fmla="val 55908" name="adj1"/>
              <a:gd fmla="val 74552" name="adj2"/>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rebuchet MS"/>
                <a:ea typeface="Trebuchet MS"/>
                <a:cs typeface="Trebuchet MS"/>
                <a:sym typeface="Trebuchet MS"/>
              </a:rPr>
              <a:t>Towers of Hanoi</a:t>
            </a:r>
            <a:endParaRPr b="1" sz="1600">
              <a:latin typeface="Trebuchet MS"/>
              <a:ea typeface="Trebuchet MS"/>
              <a:cs typeface="Trebuchet MS"/>
              <a:sym typeface="Trebuchet MS"/>
            </a:endParaRPr>
          </a:p>
        </p:txBody>
      </p:sp>
      <p:sp>
        <p:nvSpPr>
          <p:cNvPr id="301" name="Google Shape;301;p37"/>
          <p:cNvSpPr/>
          <p:nvPr/>
        </p:nvSpPr>
        <p:spPr>
          <a:xfrm>
            <a:off x="5573750" y="2249425"/>
            <a:ext cx="1356300" cy="1155000"/>
          </a:xfrm>
          <a:prstGeom prst="cloudCallout">
            <a:avLst>
              <a:gd fmla="val -43766" name="adj1"/>
              <a:gd fmla="val 97861"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Building a Maze Solver</a:t>
            </a:r>
            <a:endParaRPr/>
          </a:p>
        </p:txBody>
      </p:sp>
      <p:sp>
        <p:nvSpPr>
          <p:cNvPr id="307" name="Google Shape;307;p38"/>
          <p:cNvSpPr txBox="1"/>
          <p:nvPr>
            <p:ph idx="1" type="body"/>
          </p:nvPr>
        </p:nvSpPr>
        <p:spPr>
          <a:xfrm>
            <a:off x="644675" y="1266175"/>
            <a:ext cx="36669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br>
              <a:rPr b="1" lang="en" sz="1800">
                <a:solidFill>
                  <a:srgbClr val="3C78D8"/>
                </a:solidFill>
              </a:rPr>
            </a:br>
            <a:r>
              <a:rPr b="1" lang="en" sz="1800">
                <a:solidFill>
                  <a:srgbClr val="3C78D8"/>
                </a:solidFill>
              </a:rPr>
              <a:t>Block-Based Approach </a:t>
            </a:r>
            <a:r>
              <a:rPr lang="en" sz="1800">
                <a:solidFill>
                  <a:schemeClr val="accent3"/>
                </a:solidFill>
              </a:rPr>
              <a:t> </a:t>
            </a:r>
            <a:br>
              <a:rPr lang="en" sz="1800"/>
            </a:br>
            <a:r>
              <a:rPr lang="en" sz="1800"/>
              <a:t>Blockly Games: Maze Level 10 </a:t>
            </a:r>
            <a:endParaRPr sz="1800"/>
          </a:p>
          <a:p>
            <a:pPr indent="0" lvl="0" marL="0" rtl="0" algn="l">
              <a:lnSpc>
                <a:spcPct val="100000"/>
              </a:lnSpc>
              <a:spcBef>
                <a:spcPts val="1200"/>
              </a:spcBef>
              <a:spcAft>
                <a:spcPts val="0"/>
              </a:spcAft>
              <a:buNone/>
            </a:pPr>
            <a:r>
              <a:rPr lang="en" sz="1800" u="sng">
                <a:solidFill>
                  <a:schemeClr val="hlink"/>
                </a:solidFill>
                <a:hlinkClick r:id="rId3"/>
              </a:rPr>
              <a:t>Blockly Games </a:t>
            </a:r>
            <a:br>
              <a:rPr lang="en" sz="1800"/>
            </a:br>
            <a:endParaRPr sz="1800"/>
          </a:p>
          <a:p>
            <a:pPr indent="0" lvl="0" marL="0" rtl="0" algn="l">
              <a:lnSpc>
                <a:spcPct val="100000"/>
              </a:lnSpc>
              <a:spcBef>
                <a:spcPts val="1200"/>
              </a:spcBef>
              <a:spcAft>
                <a:spcPts val="1200"/>
              </a:spcAft>
              <a:buNone/>
            </a:pPr>
            <a:r>
              <a:t/>
            </a:r>
            <a:endParaRPr sz="1800"/>
          </a:p>
        </p:txBody>
      </p:sp>
      <p:sp>
        <p:nvSpPr>
          <p:cNvPr id="308" name="Google Shape;30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38"/>
          <p:cNvPicPr preferRelativeResize="0"/>
          <p:nvPr/>
        </p:nvPicPr>
        <p:blipFill>
          <a:blip r:embed="rId4">
            <a:alphaModFix/>
          </a:blip>
          <a:stretch>
            <a:fillRect/>
          </a:stretch>
        </p:blipFill>
        <p:spPr>
          <a:xfrm>
            <a:off x="4726332" y="1351225"/>
            <a:ext cx="3666921" cy="3217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Solution of</a:t>
            </a:r>
            <a:br>
              <a:rPr lang="en"/>
            </a:br>
            <a:r>
              <a:rPr lang="en"/>
              <a:t>Blockly Games Maze Level 10 </a:t>
            </a:r>
            <a:endParaRPr/>
          </a:p>
          <a:p>
            <a:pPr indent="0" lvl="0" marL="0" rtl="0" algn="ctr">
              <a:spcBef>
                <a:spcPts val="0"/>
              </a:spcBef>
              <a:spcAft>
                <a:spcPts val="0"/>
              </a:spcAft>
              <a:buNone/>
            </a:pPr>
            <a:r>
              <a:t/>
            </a:r>
            <a:endParaRPr/>
          </a:p>
        </p:txBody>
      </p:sp>
      <p:sp>
        <p:nvSpPr>
          <p:cNvPr id="315" name="Google Shape;31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9"/>
          <p:cNvPicPr preferRelativeResize="0"/>
          <p:nvPr/>
        </p:nvPicPr>
        <p:blipFill rotWithShape="1">
          <a:blip r:embed="rId3">
            <a:alphaModFix/>
          </a:blip>
          <a:srcRect b="0" l="2629" r="0" t="0"/>
          <a:stretch/>
        </p:blipFill>
        <p:spPr>
          <a:xfrm>
            <a:off x="4572100" y="1609625"/>
            <a:ext cx="3999900" cy="3205999"/>
          </a:xfrm>
          <a:prstGeom prst="rect">
            <a:avLst/>
          </a:prstGeom>
          <a:noFill/>
          <a:ln>
            <a:noFill/>
          </a:ln>
          <a:effectLst>
            <a:outerShdw blurRad="57150" rotWithShape="0" algn="bl" dir="5400000" dist="19050">
              <a:srgbClr val="000000">
                <a:alpha val="50000"/>
              </a:srgbClr>
            </a:outerShdw>
          </a:effectLst>
        </p:spPr>
      </p:pic>
      <p:pic>
        <p:nvPicPr>
          <p:cNvPr id="317" name="Google Shape;317;p39"/>
          <p:cNvPicPr preferRelativeResize="0"/>
          <p:nvPr/>
        </p:nvPicPr>
        <p:blipFill>
          <a:blip r:embed="rId4">
            <a:alphaModFix/>
          </a:blip>
          <a:stretch>
            <a:fillRect/>
          </a:stretch>
        </p:blipFill>
        <p:spPr>
          <a:xfrm>
            <a:off x="609600" y="1609625"/>
            <a:ext cx="3067050" cy="3190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to model a maze?</a:t>
            </a:r>
            <a:endParaRPr/>
          </a:p>
        </p:txBody>
      </p:sp>
      <p:sp>
        <p:nvSpPr>
          <p:cNvPr id="323" name="Google Shape;323;p40"/>
          <p:cNvSpPr txBox="1"/>
          <p:nvPr>
            <p:ph idx="1" type="body"/>
          </p:nvPr>
        </p:nvSpPr>
        <p:spPr>
          <a:xfrm>
            <a:off x="311700" y="1660775"/>
            <a:ext cx="3439500" cy="29082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AutoNum type="arabicPeriod"/>
            </a:pPr>
            <a:r>
              <a:rPr lang="en" sz="1800"/>
              <a:t>Each maze has a starting point and an ending point.</a:t>
            </a:r>
            <a:endParaRPr sz="1800"/>
          </a:p>
          <a:p>
            <a:pPr indent="-342900" lvl="0" marL="457200" marR="0" rtl="0" algn="l">
              <a:lnSpc>
                <a:spcPct val="115000"/>
              </a:lnSpc>
              <a:spcBef>
                <a:spcPts val="0"/>
              </a:spcBef>
              <a:spcAft>
                <a:spcPts val="0"/>
              </a:spcAft>
              <a:buSzPts val="1800"/>
              <a:buAutoNum type="arabicPeriod"/>
            </a:pPr>
            <a:r>
              <a:rPr lang="en" sz="1800"/>
              <a:t>Mazes are composed of walls.</a:t>
            </a:r>
            <a:endParaRPr sz="1800"/>
          </a:p>
          <a:p>
            <a:pPr indent="-342900" lvl="0" marL="457200" marR="0" rtl="0" algn="l">
              <a:lnSpc>
                <a:spcPct val="115000"/>
              </a:lnSpc>
              <a:spcBef>
                <a:spcPts val="0"/>
              </a:spcBef>
              <a:spcAft>
                <a:spcPts val="0"/>
              </a:spcAft>
              <a:buSzPts val="1800"/>
              <a:buAutoNum type="arabicPeriod"/>
            </a:pPr>
            <a:r>
              <a:rPr lang="en" sz="1800"/>
              <a:t>Our goal is to find the first available path through the maze.</a:t>
            </a:r>
            <a:endParaRPr b="1" sz="1800">
              <a:solidFill>
                <a:srgbClr val="242424"/>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800"/>
          </a:p>
        </p:txBody>
      </p:sp>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40">
            <a:hlinkClick r:id="rId3"/>
          </p:cNvPr>
          <p:cNvPicPr preferRelativeResize="0"/>
          <p:nvPr/>
        </p:nvPicPr>
        <p:blipFill>
          <a:blip r:embed="rId4">
            <a:alphaModFix/>
          </a:blip>
          <a:stretch>
            <a:fillRect/>
          </a:stretch>
        </p:blipFill>
        <p:spPr>
          <a:xfrm>
            <a:off x="4134400" y="1372526"/>
            <a:ext cx="4541801" cy="302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Building a Maze Solver</a:t>
            </a:r>
            <a:endParaRPr/>
          </a:p>
          <a:p>
            <a:pPr indent="0" lvl="0" marL="0" rtl="0" algn="ctr">
              <a:spcBef>
                <a:spcPts val="0"/>
              </a:spcBef>
              <a:spcAft>
                <a:spcPts val="0"/>
              </a:spcAft>
              <a:buNone/>
            </a:pPr>
            <a:r>
              <a:rPr lang="en"/>
              <a:t>with Python (Breadth</a:t>
            </a:r>
            <a:r>
              <a:rPr lang="en"/>
              <a:t>-First Search)</a:t>
            </a:r>
            <a:endParaRPr/>
          </a:p>
        </p:txBody>
      </p:sp>
      <p:sp>
        <p:nvSpPr>
          <p:cNvPr id="331" name="Google Shape;331;p41"/>
          <p:cNvSpPr txBox="1"/>
          <p:nvPr>
            <p:ph idx="1" type="body"/>
          </p:nvPr>
        </p:nvSpPr>
        <p:spPr>
          <a:xfrm>
            <a:off x="541650" y="1891925"/>
            <a:ext cx="3770100" cy="2676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br>
              <a:rPr b="1" lang="en" sz="1800">
                <a:solidFill>
                  <a:srgbClr val="3C78D8"/>
                </a:solidFill>
              </a:rPr>
            </a:br>
            <a:r>
              <a:rPr b="1" lang="en" sz="1800">
                <a:solidFill>
                  <a:srgbClr val="3C78D8"/>
                </a:solidFill>
              </a:rPr>
              <a:t>Text-based Approach </a:t>
            </a:r>
            <a:endParaRPr b="1" sz="1800">
              <a:solidFill>
                <a:srgbClr val="3C78D8"/>
              </a:solidFill>
            </a:endParaRPr>
          </a:p>
          <a:p>
            <a:pPr indent="0" lvl="0" marL="0" rtl="0" algn="l">
              <a:lnSpc>
                <a:spcPct val="100000"/>
              </a:lnSpc>
              <a:spcBef>
                <a:spcPts val="0"/>
              </a:spcBef>
              <a:spcAft>
                <a:spcPts val="0"/>
              </a:spcAft>
              <a:buNone/>
            </a:pPr>
            <a:r>
              <a:rPr lang="en" sz="1800"/>
              <a:t>Python (Tutorial Google Colab)</a:t>
            </a:r>
            <a:br>
              <a:rPr lang="en" sz="1800"/>
            </a:br>
            <a:endParaRPr sz="1800"/>
          </a:p>
          <a:p>
            <a:pPr indent="0" lvl="0" marL="0" rtl="0" algn="l">
              <a:lnSpc>
                <a:spcPct val="100000"/>
              </a:lnSpc>
              <a:spcBef>
                <a:spcPts val="0"/>
              </a:spcBef>
              <a:spcAft>
                <a:spcPts val="0"/>
              </a:spcAft>
              <a:buNone/>
            </a:pPr>
            <a:r>
              <a:rPr lang="en" sz="1800" u="sng">
                <a:solidFill>
                  <a:schemeClr val="hlink"/>
                </a:solidFill>
                <a:hlinkClick r:id="rId3"/>
              </a:rPr>
              <a:t>Maze Solver Colab Tutorial</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1200"/>
              </a:spcAft>
              <a:buNone/>
            </a:pPr>
            <a:r>
              <a:t/>
            </a:r>
            <a:endParaRPr sz="1800"/>
          </a:p>
        </p:txBody>
      </p:sp>
      <p:sp>
        <p:nvSpPr>
          <p:cNvPr id="332" name="Google Shape;33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41"/>
          <p:cNvPicPr preferRelativeResize="0"/>
          <p:nvPr/>
        </p:nvPicPr>
        <p:blipFill>
          <a:blip r:embed="rId4">
            <a:alphaModFix/>
          </a:blip>
          <a:stretch>
            <a:fillRect/>
          </a:stretch>
        </p:blipFill>
        <p:spPr>
          <a:xfrm>
            <a:off x="4047675" y="1891925"/>
            <a:ext cx="4527600" cy="25768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265500" y="887275"/>
            <a:ext cx="4045200" cy="3379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Computational Thinking: Definition, </a:t>
            </a:r>
            <a:r>
              <a:rPr lang="en"/>
              <a:t>Concepts</a:t>
            </a:r>
            <a:r>
              <a:rPr lang="en"/>
              <a:t> and Practices</a:t>
            </a:r>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5">
            <a:hlinkClick r:id="rId3"/>
          </p:cNvPr>
          <p:cNvPicPr preferRelativeResize="0"/>
          <p:nvPr/>
        </p:nvPicPr>
        <p:blipFill>
          <a:blip r:embed="rId4">
            <a:alphaModFix/>
          </a:blip>
          <a:stretch>
            <a:fillRect/>
          </a:stretch>
        </p:blipFill>
        <p:spPr>
          <a:xfrm>
            <a:off x="4655789" y="609600"/>
            <a:ext cx="4410365" cy="3961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to solve a maze?</a:t>
            </a:r>
            <a:endParaRPr/>
          </a:p>
        </p:txBody>
      </p:sp>
      <p:sp>
        <p:nvSpPr>
          <p:cNvPr id="339" name="Google Shape;339;p42"/>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t>O</a:t>
            </a:r>
            <a:r>
              <a:rPr lang="en"/>
              <a:t>ne way to represent a graph. There are many ways to represent graphs but for this example, we’re only concerned with the fact that our graph contains nodes and edges.</a:t>
            </a:r>
            <a:endParaRPr/>
          </a:p>
          <a:p>
            <a:pPr indent="0" lvl="0" marL="0" marR="0" rtl="0" algn="l">
              <a:lnSpc>
                <a:spcPct val="115000"/>
              </a:lnSpc>
              <a:spcBef>
                <a:spcPts val="1200"/>
              </a:spcBef>
              <a:spcAft>
                <a:spcPts val="0"/>
              </a:spcAft>
              <a:buNone/>
            </a:pPr>
            <a:r>
              <a:rPr lang="en"/>
              <a:t>Graphs typically don’t have a designated starting point but in order to perform DFS, we have to start somewhere so we’ll start with Node 1.</a:t>
            </a:r>
            <a:endParaRPr/>
          </a:p>
          <a:p>
            <a:pPr indent="0" lvl="0" marL="0" rtl="0" algn="l">
              <a:spcBef>
                <a:spcPts val="1200"/>
              </a:spcBef>
              <a:spcAft>
                <a:spcPts val="1200"/>
              </a:spcAft>
              <a:buNone/>
            </a:pPr>
            <a:r>
              <a:t/>
            </a:r>
            <a:endParaRPr/>
          </a:p>
        </p:txBody>
      </p:sp>
      <p:sp>
        <p:nvSpPr>
          <p:cNvPr id="340" name="Google Shape;34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1" name="Google Shape;341;p42">
            <a:hlinkClick r:id="rId3"/>
          </p:cNvPr>
          <p:cNvPicPr preferRelativeResize="0"/>
          <p:nvPr/>
        </p:nvPicPr>
        <p:blipFill>
          <a:blip r:embed="rId4">
            <a:alphaModFix/>
          </a:blip>
          <a:stretch>
            <a:fillRect/>
          </a:stretch>
        </p:blipFill>
        <p:spPr>
          <a:xfrm>
            <a:off x="4464000" y="1304825"/>
            <a:ext cx="4527600" cy="31857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Solution Steps</a:t>
            </a:r>
            <a:endParaRPr/>
          </a:p>
        </p:txBody>
      </p:sp>
      <p:sp>
        <p:nvSpPr>
          <p:cNvPr id="347" name="Google Shape;34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43"/>
          <p:cNvPicPr preferRelativeResize="0"/>
          <p:nvPr/>
        </p:nvPicPr>
        <p:blipFill>
          <a:blip r:embed="rId3">
            <a:alphaModFix/>
          </a:blip>
          <a:stretch>
            <a:fillRect/>
          </a:stretch>
        </p:blipFill>
        <p:spPr>
          <a:xfrm>
            <a:off x="152400" y="1304825"/>
            <a:ext cx="2832750" cy="1779475"/>
          </a:xfrm>
          <a:prstGeom prst="rect">
            <a:avLst/>
          </a:prstGeom>
          <a:noFill/>
          <a:ln>
            <a:noFill/>
          </a:ln>
          <a:effectLst>
            <a:outerShdw blurRad="57150" rotWithShape="0" algn="bl" dir="5400000" dist="19050">
              <a:srgbClr val="000000">
                <a:alpha val="50000"/>
              </a:srgbClr>
            </a:outerShdw>
          </a:effectLst>
        </p:spPr>
      </p:pic>
      <p:pic>
        <p:nvPicPr>
          <p:cNvPr id="349" name="Google Shape;349;p43"/>
          <p:cNvPicPr preferRelativeResize="0"/>
          <p:nvPr/>
        </p:nvPicPr>
        <p:blipFill>
          <a:blip r:embed="rId4">
            <a:alphaModFix/>
          </a:blip>
          <a:stretch>
            <a:fillRect/>
          </a:stretch>
        </p:blipFill>
        <p:spPr>
          <a:xfrm>
            <a:off x="3207125" y="1833550"/>
            <a:ext cx="2832750" cy="1720255"/>
          </a:xfrm>
          <a:prstGeom prst="rect">
            <a:avLst/>
          </a:prstGeom>
          <a:noFill/>
          <a:ln>
            <a:noFill/>
          </a:ln>
          <a:effectLst>
            <a:outerShdw blurRad="57150" rotWithShape="0" algn="bl" dir="5400000" dist="19050">
              <a:srgbClr val="000000">
                <a:alpha val="50000"/>
              </a:srgbClr>
            </a:outerShdw>
          </a:effectLst>
        </p:spPr>
      </p:pic>
      <p:sp>
        <p:nvSpPr>
          <p:cNvPr id="350" name="Google Shape;350;p43"/>
          <p:cNvSpPr txBox="1"/>
          <p:nvPr/>
        </p:nvSpPr>
        <p:spPr>
          <a:xfrm>
            <a:off x="575025" y="3160200"/>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1</a:t>
            </a:r>
            <a:endParaRPr b="1" sz="1800">
              <a:solidFill>
                <a:srgbClr val="1155CC"/>
              </a:solidFill>
              <a:latin typeface="Trebuchet MS"/>
              <a:ea typeface="Trebuchet MS"/>
              <a:cs typeface="Trebuchet MS"/>
              <a:sym typeface="Trebuchet MS"/>
            </a:endParaRPr>
          </a:p>
        </p:txBody>
      </p:sp>
      <p:sp>
        <p:nvSpPr>
          <p:cNvPr id="351" name="Google Shape;351;p43"/>
          <p:cNvSpPr txBox="1"/>
          <p:nvPr/>
        </p:nvSpPr>
        <p:spPr>
          <a:xfrm>
            <a:off x="3578250" y="3553800"/>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2</a:t>
            </a:r>
            <a:endParaRPr b="1" sz="1800">
              <a:solidFill>
                <a:srgbClr val="1155CC"/>
              </a:solidFill>
              <a:latin typeface="Trebuchet MS"/>
              <a:ea typeface="Trebuchet MS"/>
              <a:cs typeface="Trebuchet MS"/>
              <a:sym typeface="Trebuchet MS"/>
            </a:endParaRPr>
          </a:p>
        </p:txBody>
      </p:sp>
      <p:pic>
        <p:nvPicPr>
          <p:cNvPr id="352" name="Google Shape;352;p43"/>
          <p:cNvPicPr preferRelativeResize="0"/>
          <p:nvPr/>
        </p:nvPicPr>
        <p:blipFill>
          <a:blip r:embed="rId5">
            <a:alphaModFix/>
          </a:blip>
          <a:stretch>
            <a:fillRect/>
          </a:stretch>
        </p:blipFill>
        <p:spPr>
          <a:xfrm>
            <a:off x="6268475" y="2371397"/>
            <a:ext cx="2875524" cy="1822029"/>
          </a:xfrm>
          <a:prstGeom prst="rect">
            <a:avLst/>
          </a:prstGeom>
          <a:noFill/>
          <a:ln>
            <a:noFill/>
          </a:ln>
          <a:effectLst>
            <a:outerShdw blurRad="57150" rotWithShape="0" algn="bl" dir="5400000" dist="19050">
              <a:srgbClr val="000000">
                <a:alpha val="50000"/>
              </a:srgbClr>
            </a:outerShdw>
          </a:effectLst>
        </p:spPr>
      </p:pic>
      <p:sp>
        <p:nvSpPr>
          <p:cNvPr id="353" name="Google Shape;353;p43"/>
          <p:cNvSpPr txBox="1"/>
          <p:nvPr/>
        </p:nvSpPr>
        <p:spPr>
          <a:xfrm>
            <a:off x="6712488" y="41934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3</a:t>
            </a:r>
            <a:endParaRPr b="1" sz="1800">
              <a:solidFill>
                <a:srgbClr val="1155CC"/>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Solution Steps</a:t>
            </a:r>
            <a:endParaRPr/>
          </a:p>
        </p:txBody>
      </p:sp>
      <p:sp>
        <p:nvSpPr>
          <p:cNvPr id="359" name="Google Shape;35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44"/>
          <p:cNvSpPr txBox="1"/>
          <p:nvPr/>
        </p:nvSpPr>
        <p:spPr>
          <a:xfrm>
            <a:off x="1212125" y="36600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4</a:t>
            </a:r>
            <a:endParaRPr b="1" sz="1800">
              <a:solidFill>
                <a:srgbClr val="1155CC"/>
              </a:solidFill>
              <a:latin typeface="Trebuchet MS"/>
              <a:ea typeface="Trebuchet MS"/>
              <a:cs typeface="Trebuchet MS"/>
              <a:sym typeface="Trebuchet MS"/>
            </a:endParaRPr>
          </a:p>
        </p:txBody>
      </p:sp>
      <p:pic>
        <p:nvPicPr>
          <p:cNvPr id="361" name="Google Shape;361;p44"/>
          <p:cNvPicPr preferRelativeResize="0"/>
          <p:nvPr/>
        </p:nvPicPr>
        <p:blipFill>
          <a:blip r:embed="rId3">
            <a:alphaModFix/>
          </a:blip>
          <a:stretch>
            <a:fillRect/>
          </a:stretch>
        </p:blipFill>
        <p:spPr>
          <a:xfrm>
            <a:off x="190982" y="1304825"/>
            <a:ext cx="4381017" cy="2274146"/>
          </a:xfrm>
          <a:prstGeom prst="rect">
            <a:avLst/>
          </a:prstGeom>
          <a:noFill/>
          <a:ln>
            <a:noFill/>
          </a:ln>
          <a:effectLst>
            <a:outerShdw blurRad="57150" rotWithShape="0" algn="bl" dir="5400000" dist="19050">
              <a:srgbClr val="000000">
                <a:alpha val="50000"/>
              </a:srgbClr>
            </a:outerShdw>
          </a:effectLst>
        </p:spPr>
      </p:pic>
      <p:sp>
        <p:nvSpPr>
          <p:cNvPr id="362" name="Google Shape;362;p44"/>
          <p:cNvSpPr txBox="1"/>
          <p:nvPr/>
        </p:nvSpPr>
        <p:spPr>
          <a:xfrm>
            <a:off x="5744850" y="36521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5</a:t>
            </a:r>
            <a:endParaRPr b="1" sz="1800">
              <a:solidFill>
                <a:srgbClr val="1155CC"/>
              </a:solidFill>
              <a:latin typeface="Trebuchet MS"/>
              <a:ea typeface="Trebuchet MS"/>
              <a:cs typeface="Trebuchet MS"/>
              <a:sym typeface="Trebuchet MS"/>
            </a:endParaRPr>
          </a:p>
        </p:txBody>
      </p:sp>
      <p:pic>
        <p:nvPicPr>
          <p:cNvPr id="363" name="Google Shape;363;p44"/>
          <p:cNvPicPr preferRelativeResize="0"/>
          <p:nvPr/>
        </p:nvPicPr>
        <p:blipFill>
          <a:blip r:embed="rId4">
            <a:alphaModFix/>
          </a:blip>
          <a:stretch>
            <a:fillRect/>
          </a:stretch>
        </p:blipFill>
        <p:spPr>
          <a:xfrm>
            <a:off x="4724400" y="1304825"/>
            <a:ext cx="4305782" cy="237600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Solution Steps</a:t>
            </a:r>
            <a:endParaRPr/>
          </a:p>
        </p:txBody>
      </p:sp>
      <p:sp>
        <p:nvSpPr>
          <p:cNvPr id="369" name="Google Shape;36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45"/>
          <p:cNvSpPr txBox="1"/>
          <p:nvPr/>
        </p:nvSpPr>
        <p:spPr>
          <a:xfrm>
            <a:off x="1147500" y="41934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6</a:t>
            </a:r>
            <a:endParaRPr b="1" sz="1800">
              <a:solidFill>
                <a:srgbClr val="1155CC"/>
              </a:solidFill>
              <a:latin typeface="Trebuchet MS"/>
              <a:ea typeface="Trebuchet MS"/>
              <a:cs typeface="Trebuchet MS"/>
              <a:sym typeface="Trebuchet MS"/>
            </a:endParaRPr>
          </a:p>
        </p:txBody>
      </p:sp>
      <p:pic>
        <p:nvPicPr>
          <p:cNvPr id="371" name="Google Shape;371;p45"/>
          <p:cNvPicPr preferRelativeResize="0"/>
          <p:nvPr/>
        </p:nvPicPr>
        <p:blipFill>
          <a:blip r:embed="rId3">
            <a:alphaModFix/>
          </a:blip>
          <a:stretch>
            <a:fillRect/>
          </a:stretch>
        </p:blipFill>
        <p:spPr>
          <a:xfrm>
            <a:off x="457200" y="1304825"/>
            <a:ext cx="7923828" cy="2888600"/>
          </a:xfrm>
          <a:prstGeom prst="rect">
            <a:avLst/>
          </a:prstGeom>
          <a:noFill/>
          <a:ln>
            <a:noFill/>
          </a:ln>
        </p:spPr>
      </p:pic>
      <p:sp>
        <p:nvSpPr>
          <p:cNvPr id="372" name="Google Shape;372;p45"/>
          <p:cNvSpPr txBox="1"/>
          <p:nvPr/>
        </p:nvSpPr>
        <p:spPr>
          <a:xfrm>
            <a:off x="5637625" y="41934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7</a:t>
            </a:r>
            <a:endParaRPr b="1" sz="1800">
              <a:solidFill>
                <a:srgbClr val="1155CC"/>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8" name="Google Shape;378;p46">
            <a:hlinkClick r:id="rId3"/>
          </p:cNvPr>
          <p:cNvPicPr preferRelativeResize="0"/>
          <p:nvPr/>
        </p:nvPicPr>
        <p:blipFill>
          <a:blip r:embed="rId4">
            <a:alphaModFix/>
          </a:blip>
          <a:stretch>
            <a:fillRect/>
          </a:stretch>
        </p:blipFill>
        <p:spPr>
          <a:xfrm>
            <a:off x="142850" y="1722275"/>
            <a:ext cx="8696350" cy="2940950"/>
          </a:xfrm>
          <a:prstGeom prst="rect">
            <a:avLst/>
          </a:prstGeom>
          <a:noFill/>
          <a:ln>
            <a:noFill/>
          </a:ln>
        </p:spPr>
      </p:pic>
      <p:pic>
        <p:nvPicPr>
          <p:cNvPr id="379" name="Google Shape;379;p46"/>
          <p:cNvPicPr preferRelativeResize="0"/>
          <p:nvPr/>
        </p:nvPicPr>
        <p:blipFill>
          <a:blip r:embed="rId5">
            <a:alphaModFix/>
          </a:blip>
          <a:stretch>
            <a:fillRect/>
          </a:stretch>
        </p:blipFill>
        <p:spPr>
          <a:xfrm>
            <a:off x="3165356" y="0"/>
            <a:ext cx="2739693" cy="1823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Breadth-First Search</a:t>
            </a:r>
            <a:endParaRPr/>
          </a:p>
        </p:txBody>
      </p:sp>
      <p:sp>
        <p:nvSpPr>
          <p:cNvPr id="385" name="Google Shape;38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47">
            <a:hlinkClick r:id="rId3"/>
          </p:cNvPr>
          <p:cNvPicPr preferRelativeResize="0"/>
          <p:nvPr/>
        </p:nvPicPr>
        <p:blipFill>
          <a:blip r:embed="rId4">
            <a:alphaModFix/>
          </a:blip>
          <a:stretch>
            <a:fillRect/>
          </a:stretch>
        </p:blipFill>
        <p:spPr>
          <a:xfrm>
            <a:off x="381000" y="1304825"/>
            <a:ext cx="3487871" cy="3264050"/>
          </a:xfrm>
          <a:prstGeom prst="rect">
            <a:avLst/>
          </a:prstGeom>
          <a:noFill/>
          <a:ln>
            <a:noFill/>
          </a:ln>
        </p:spPr>
      </p:pic>
      <p:pic>
        <p:nvPicPr>
          <p:cNvPr id="387" name="Google Shape;387;p47">
            <a:hlinkClick r:id="rId5"/>
          </p:cNvPr>
          <p:cNvPicPr preferRelativeResize="0"/>
          <p:nvPr/>
        </p:nvPicPr>
        <p:blipFill>
          <a:blip r:embed="rId6">
            <a:alphaModFix/>
          </a:blip>
          <a:stretch>
            <a:fillRect/>
          </a:stretch>
        </p:blipFill>
        <p:spPr>
          <a:xfrm>
            <a:off x="4173671" y="1381025"/>
            <a:ext cx="4274656" cy="320599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type="title"/>
          </p:nvPr>
        </p:nvSpPr>
        <p:spPr>
          <a:xfrm>
            <a:off x="311700" y="5974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Using</a:t>
            </a:r>
            <a:r>
              <a:rPr lang="en"/>
              <a:t> </a:t>
            </a:r>
            <a:r>
              <a:rPr lang="en"/>
              <a:t>Recursive </a:t>
            </a:r>
            <a:r>
              <a:rPr lang="en"/>
              <a:t>Depth-First Search</a:t>
            </a:r>
            <a:endParaRPr/>
          </a:p>
        </p:txBody>
      </p:sp>
      <p:sp>
        <p:nvSpPr>
          <p:cNvPr id="393" name="Google Shape;393;p48"/>
          <p:cNvSpPr txBox="1"/>
          <p:nvPr>
            <p:ph idx="1" type="body"/>
          </p:nvPr>
        </p:nvSpPr>
        <p:spPr>
          <a:xfrm>
            <a:off x="311700" y="1266175"/>
            <a:ext cx="4326000" cy="3302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600"/>
              <a:t>DFS is a recursive algorithm, which means that it calls itself to explore each branch of the graph.</a:t>
            </a:r>
            <a:endParaRPr sz="1600"/>
          </a:p>
          <a:p>
            <a:pPr indent="-330200" lvl="0" marL="457200" rtl="0" algn="l">
              <a:lnSpc>
                <a:spcPct val="105000"/>
              </a:lnSpc>
              <a:spcBef>
                <a:spcPts val="1200"/>
              </a:spcBef>
              <a:spcAft>
                <a:spcPts val="0"/>
              </a:spcAft>
              <a:buSzPts val="1600"/>
              <a:buAutoNum type="arabicPeriod"/>
            </a:pPr>
            <a:r>
              <a:rPr lang="en" sz="1600"/>
              <a:t>Choose a starting cell.</a:t>
            </a:r>
            <a:endParaRPr sz="1600"/>
          </a:p>
          <a:p>
            <a:pPr indent="-330200" lvl="0" marL="457200" rtl="0" algn="l">
              <a:lnSpc>
                <a:spcPct val="105000"/>
              </a:lnSpc>
              <a:spcBef>
                <a:spcPts val="0"/>
              </a:spcBef>
              <a:spcAft>
                <a:spcPts val="0"/>
              </a:spcAft>
              <a:buSzPts val="1600"/>
              <a:buAutoNum type="arabicPeriod"/>
            </a:pPr>
            <a:r>
              <a:rPr lang="en" sz="1600"/>
              <a:t>Mark the starting cell as visited.</a:t>
            </a:r>
            <a:endParaRPr sz="1600"/>
          </a:p>
          <a:p>
            <a:pPr indent="-330200" lvl="0" marL="457200" rtl="0" algn="l">
              <a:lnSpc>
                <a:spcPct val="105000"/>
              </a:lnSpc>
              <a:spcBef>
                <a:spcPts val="0"/>
              </a:spcBef>
              <a:spcAft>
                <a:spcPts val="0"/>
              </a:spcAft>
              <a:buSzPts val="1600"/>
              <a:buAutoNum type="arabicPeriod"/>
            </a:pPr>
            <a:r>
              <a:rPr lang="en" sz="1600"/>
              <a:t>If the current cell is the end cell, stop.</a:t>
            </a:r>
            <a:endParaRPr sz="1600"/>
          </a:p>
          <a:p>
            <a:pPr indent="-330200" lvl="0" marL="457200" rtl="0" algn="l">
              <a:lnSpc>
                <a:spcPct val="105000"/>
              </a:lnSpc>
              <a:spcBef>
                <a:spcPts val="0"/>
              </a:spcBef>
              <a:spcAft>
                <a:spcPts val="0"/>
              </a:spcAft>
              <a:buSzPts val="1600"/>
              <a:buAutoNum type="arabicPeriod"/>
            </a:pPr>
            <a:r>
              <a:rPr lang="en" sz="1600"/>
              <a:t>Otherwise, check all the unvisited neighbors of the current cell.</a:t>
            </a:r>
            <a:endParaRPr sz="1600"/>
          </a:p>
          <a:p>
            <a:pPr indent="-330200" lvl="0" marL="457200" rtl="0" algn="l">
              <a:lnSpc>
                <a:spcPct val="105000"/>
              </a:lnSpc>
              <a:spcBef>
                <a:spcPts val="0"/>
              </a:spcBef>
              <a:spcAft>
                <a:spcPts val="0"/>
              </a:spcAft>
              <a:buSzPts val="1600"/>
              <a:buAutoNum type="arabicPeriod"/>
            </a:pPr>
            <a:r>
              <a:rPr lang="en" sz="1600"/>
              <a:t>If there are no unvisited neighbors, backtrack to the previous cell.</a:t>
            </a:r>
            <a:endParaRPr sz="1600"/>
          </a:p>
          <a:p>
            <a:pPr indent="-330200" lvl="0" marL="457200" rtl="0" algn="l">
              <a:lnSpc>
                <a:spcPct val="105000"/>
              </a:lnSpc>
              <a:spcBef>
                <a:spcPts val="0"/>
              </a:spcBef>
              <a:spcAft>
                <a:spcPts val="0"/>
              </a:spcAft>
              <a:buSzPts val="1600"/>
              <a:buAutoNum type="arabicPeriod"/>
            </a:pPr>
            <a:r>
              <a:rPr lang="en" sz="1600"/>
              <a:t>Otherwise, choose one of the unvisited neighbors and go to step 2.</a:t>
            </a:r>
            <a:endParaRPr sz="1600"/>
          </a:p>
          <a:p>
            <a:pPr indent="0" lvl="0" marL="0" rtl="0" algn="l">
              <a:lnSpc>
                <a:spcPct val="105000"/>
              </a:lnSpc>
              <a:spcBef>
                <a:spcPts val="1200"/>
              </a:spcBef>
              <a:spcAft>
                <a:spcPts val="1200"/>
              </a:spcAft>
              <a:buNone/>
            </a:pPr>
            <a:r>
              <a:t/>
            </a:r>
            <a:endParaRPr sz="1600"/>
          </a:p>
        </p:txBody>
      </p:sp>
      <p:sp>
        <p:nvSpPr>
          <p:cNvPr id="394" name="Google Shape;39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5" name="Google Shape;395;p48"/>
          <p:cNvPicPr preferRelativeResize="0"/>
          <p:nvPr/>
        </p:nvPicPr>
        <p:blipFill>
          <a:blip r:embed="rId3">
            <a:alphaModFix/>
          </a:blip>
          <a:stretch>
            <a:fillRect/>
          </a:stretch>
        </p:blipFill>
        <p:spPr>
          <a:xfrm>
            <a:off x="4790100" y="1304825"/>
            <a:ext cx="3529957" cy="352995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Using Recursive Depth-First Search</a:t>
            </a:r>
            <a:endParaRPr/>
          </a:p>
        </p:txBody>
      </p:sp>
      <p:sp>
        <p:nvSpPr>
          <p:cNvPr id="401" name="Google Shape;401;p49"/>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hlink"/>
                </a:solidFill>
                <a:hlinkClick r:id="rId3"/>
              </a:rPr>
              <a:t>ITERATIVE</a:t>
            </a:r>
            <a:br>
              <a:rPr lang="en" sz="1600"/>
            </a:br>
            <a:br>
              <a:rPr lang="en" sz="1600"/>
            </a:br>
            <a:r>
              <a:rPr lang="en" sz="1600"/>
              <a:t>procedure DFS_iterative(G, v) is</a:t>
            </a:r>
            <a:endParaRPr sz="1600"/>
          </a:p>
          <a:p>
            <a:pPr indent="0" lvl="0" marL="0" rtl="0" algn="l">
              <a:lnSpc>
                <a:spcPct val="115000"/>
              </a:lnSpc>
              <a:spcBef>
                <a:spcPts val="0"/>
              </a:spcBef>
              <a:spcAft>
                <a:spcPts val="0"/>
              </a:spcAft>
              <a:buNone/>
            </a:pPr>
            <a:r>
              <a:rPr lang="en" sz="1600"/>
              <a:t>    let S be a stack</a:t>
            </a:r>
            <a:endParaRPr sz="1600"/>
          </a:p>
          <a:p>
            <a:pPr indent="0" lvl="0" marL="0" rtl="0" algn="l">
              <a:lnSpc>
                <a:spcPct val="115000"/>
              </a:lnSpc>
              <a:spcBef>
                <a:spcPts val="0"/>
              </a:spcBef>
              <a:spcAft>
                <a:spcPts val="0"/>
              </a:spcAft>
              <a:buNone/>
            </a:pPr>
            <a:r>
              <a:rPr lang="en" sz="1600"/>
              <a:t>    S.push(v)</a:t>
            </a:r>
            <a:endParaRPr sz="1600"/>
          </a:p>
          <a:p>
            <a:pPr indent="0" lvl="0" marL="0" rtl="0" algn="l">
              <a:lnSpc>
                <a:spcPct val="115000"/>
              </a:lnSpc>
              <a:spcBef>
                <a:spcPts val="0"/>
              </a:spcBef>
              <a:spcAft>
                <a:spcPts val="0"/>
              </a:spcAft>
              <a:buNone/>
            </a:pPr>
            <a:r>
              <a:rPr lang="en" sz="1600"/>
              <a:t>    while S is not empty do</a:t>
            </a:r>
            <a:endParaRPr sz="1600"/>
          </a:p>
          <a:p>
            <a:pPr indent="0" lvl="0" marL="0" rtl="0" algn="l">
              <a:lnSpc>
                <a:spcPct val="115000"/>
              </a:lnSpc>
              <a:spcBef>
                <a:spcPts val="0"/>
              </a:spcBef>
              <a:spcAft>
                <a:spcPts val="0"/>
              </a:spcAft>
              <a:buNone/>
            </a:pPr>
            <a:r>
              <a:rPr lang="en" sz="1600"/>
              <a:t>        v = S.pop()</a:t>
            </a:r>
            <a:endParaRPr sz="1600"/>
          </a:p>
          <a:p>
            <a:pPr indent="0" lvl="0" marL="0" rtl="0" algn="l">
              <a:lnSpc>
                <a:spcPct val="115000"/>
              </a:lnSpc>
              <a:spcBef>
                <a:spcPts val="0"/>
              </a:spcBef>
              <a:spcAft>
                <a:spcPts val="0"/>
              </a:spcAft>
              <a:buNone/>
            </a:pPr>
            <a:r>
              <a:rPr lang="en" sz="1600"/>
              <a:t>        if v is not labeled as discovered then</a:t>
            </a:r>
            <a:endParaRPr sz="1600"/>
          </a:p>
          <a:p>
            <a:pPr indent="0" lvl="0" marL="0" rtl="0" algn="l">
              <a:lnSpc>
                <a:spcPct val="115000"/>
              </a:lnSpc>
              <a:spcBef>
                <a:spcPts val="0"/>
              </a:spcBef>
              <a:spcAft>
                <a:spcPts val="0"/>
              </a:spcAft>
              <a:buNone/>
            </a:pPr>
            <a:r>
              <a:rPr lang="en" sz="1600"/>
              <a:t>            label v as discovered</a:t>
            </a:r>
            <a:endParaRPr sz="1600"/>
          </a:p>
          <a:p>
            <a:pPr indent="0" lvl="0" marL="0" rtl="0" algn="l">
              <a:lnSpc>
                <a:spcPct val="115000"/>
              </a:lnSpc>
              <a:spcBef>
                <a:spcPts val="0"/>
              </a:spcBef>
              <a:spcAft>
                <a:spcPts val="0"/>
              </a:spcAft>
              <a:buNone/>
            </a:pPr>
            <a:r>
              <a:rPr lang="en" sz="1600"/>
              <a:t>            for all edges from v to w in G.adjacentEdges(v) do </a:t>
            </a:r>
            <a:endParaRPr sz="1600"/>
          </a:p>
          <a:p>
            <a:pPr indent="0" lvl="0" marL="0" rtl="0" algn="l">
              <a:lnSpc>
                <a:spcPct val="115000"/>
              </a:lnSpc>
              <a:spcBef>
                <a:spcPts val="0"/>
              </a:spcBef>
              <a:spcAft>
                <a:spcPts val="0"/>
              </a:spcAft>
              <a:buNone/>
            </a:pPr>
            <a:r>
              <a:rPr lang="en" sz="1600"/>
              <a:t>                S.push(w)</a:t>
            </a:r>
            <a:endParaRPr sz="1600"/>
          </a:p>
        </p:txBody>
      </p:sp>
      <p:sp>
        <p:nvSpPr>
          <p:cNvPr id="402" name="Google Shape;402;p49"/>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u="sng">
                <a:solidFill>
                  <a:schemeClr val="hlink"/>
                </a:solidFill>
                <a:hlinkClick r:id="rId4"/>
              </a:rPr>
              <a:t>RECURSIVE</a:t>
            </a:r>
            <a:endParaRPr sz="1600">
              <a:solidFill>
                <a:srgbClr val="1155CC"/>
              </a:solidFill>
            </a:endParaRPr>
          </a:p>
          <a:p>
            <a:pPr indent="0" lvl="0" marL="0" rtl="0" algn="l">
              <a:spcBef>
                <a:spcPts val="1200"/>
              </a:spcBef>
              <a:spcAft>
                <a:spcPts val="0"/>
              </a:spcAft>
              <a:buNone/>
            </a:pPr>
            <a:r>
              <a:rPr lang="en" sz="1600"/>
              <a:t>procedure DFS(G, v) is</a:t>
            </a:r>
            <a:endParaRPr sz="1600"/>
          </a:p>
          <a:p>
            <a:pPr indent="0" lvl="0" marL="0" rtl="0" algn="l">
              <a:spcBef>
                <a:spcPts val="1200"/>
              </a:spcBef>
              <a:spcAft>
                <a:spcPts val="0"/>
              </a:spcAft>
              <a:buNone/>
            </a:pPr>
            <a:r>
              <a:rPr lang="en" sz="1600"/>
              <a:t>    label v as discovered</a:t>
            </a:r>
            <a:endParaRPr sz="1600"/>
          </a:p>
          <a:p>
            <a:pPr indent="0" lvl="0" marL="0" rtl="0" algn="l">
              <a:spcBef>
                <a:spcPts val="1200"/>
              </a:spcBef>
              <a:spcAft>
                <a:spcPts val="0"/>
              </a:spcAft>
              <a:buNone/>
            </a:pPr>
            <a:r>
              <a:rPr lang="en" sz="1600"/>
              <a:t>    for all directed edges from v to w that are in G.adjacentEdges(v) do</a:t>
            </a:r>
            <a:endParaRPr sz="1600"/>
          </a:p>
          <a:p>
            <a:pPr indent="0" lvl="0" marL="0" rtl="0" algn="l">
              <a:spcBef>
                <a:spcPts val="1200"/>
              </a:spcBef>
              <a:spcAft>
                <a:spcPts val="0"/>
              </a:spcAft>
              <a:buNone/>
            </a:pPr>
            <a:r>
              <a:rPr lang="en" sz="1600"/>
              <a:t>        if vertex w is not labeled as discovered then</a:t>
            </a:r>
            <a:endParaRPr sz="1600"/>
          </a:p>
          <a:p>
            <a:pPr indent="0" lvl="0" marL="0" rtl="0" algn="l">
              <a:spcBef>
                <a:spcPts val="1200"/>
              </a:spcBef>
              <a:spcAft>
                <a:spcPts val="1200"/>
              </a:spcAft>
              <a:buNone/>
            </a:pPr>
            <a:r>
              <a:rPr lang="en" sz="1600"/>
              <a:t>            recursively call DFS(G, w)</a:t>
            </a:r>
            <a:endParaRPr sz="1600"/>
          </a:p>
        </p:txBody>
      </p:sp>
      <p:sp>
        <p:nvSpPr>
          <p:cNvPr id="403" name="Google Shape;40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type="title"/>
          </p:nvPr>
        </p:nvSpPr>
        <p:spPr>
          <a:xfrm>
            <a:off x="311700" y="10762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Why would you ever use recursive DFS over iterative DFS? Is iteration faster than recursion?</a:t>
            </a:r>
            <a:endParaRPr sz="3200"/>
          </a:p>
        </p:txBody>
      </p:sp>
      <p:sp>
        <p:nvSpPr>
          <p:cNvPr id="409" name="Google Shape;40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50">
            <a:hlinkClick r:id="rId3"/>
          </p:cNvPr>
          <p:cNvPicPr preferRelativeResize="0"/>
          <p:nvPr/>
        </p:nvPicPr>
        <p:blipFill>
          <a:blip r:embed="rId4">
            <a:alphaModFix/>
          </a:blip>
          <a:stretch>
            <a:fillRect/>
          </a:stretch>
        </p:blipFill>
        <p:spPr>
          <a:xfrm>
            <a:off x="2133600" y="2690850"/>
            <a:ext cx="4689308" cy="1995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311700" y="886250"/>
            <a:ext cx="3103800" cy="37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Why would you ever use recursive DFS over iterative DFS? Is iteration faster than recursion?</a:t>
            </a:r>
            <a:endParaRPr sz="3200"/>
          </a:p>
        </p:txBody>
      </p:sp>
      <p:sp>
        <p:nvSpPr>
          <p:cNvPr id="416" name="Google Shape;41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51"/>
          <p:cNvPicPr preferRelativeResize="0"/>
          <p:nvPr/>
        </p:nvPicPr>
        <p:blipFill>
          <a:blip r:embed="rId3">
            <a:alphaModFix/>
          </a:blip>
          <a:stretch>
            <a:fillRect/>
          </a:stretch>
        </p:blipFill>
        <p:spPr>
          <a:xfrm>
            <a:off x="3536096" y="978075"/>
            <a:ext cx="5233179" cy="36851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is Computational Thinking?</a:t>
            </a:r>
            <a:endParaRPr/>
          </a:p>
        </p:txBody>
      </p:sp>
      <p:sp>
        <p:nvSpPr>
          <p:cNvPr id="89" name="Google Shape;89;p16"/>
          <p:cNvSpPr txBox="1"/>
          <p:nvPr>
            <p:ph idx="1" type="body"/>
          </p:nvPr>
        </p:nvSpPr>
        <p:spPr>
          <a:xfrm>
            <a:off x="311700" y="1266175"/>
            <a:ext cx="3999900" cy="3302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sz="1800"/>
              <a:t>a skill for everyone needed for the 21st century</a:t>
            </a:r>
            <a:endParaRPr sz="1800"/>
          </a:p>
          <a:p>
            <a:pPr indent="-334327" lvl="0" marL="457200" rtl="0" algn="l">
              <a:spcBef>
                <a:spcPts val="0"/>
              </a:spcBef>
              <a:spcAft>
                <a:spcPts val="0"/>
              </a:spcAft>
              <a:buSzPct val="100000"/>
              <a:buChar char="●"/>
            </a:pPr>
            <a:r>
              <a:rPr lang="en" sz="1800"/>
              <a:t>problem solving through technology/computers</a:t>
            </a:r>
            <a:endParaRPr sz="1800"/>
          </a:p>
          <a:p>
            <a:pPr indent="-334327" lvl="0" marL="457200" rtl="0" algn="l">
              <a:spcBef>
                <a:spcPts val="0"/>
              </a:spcBef>
              <a:spcAft>
                <a:spcPts val="0"/>
              </a:spcAft>
              <a:buSzPct val="100000"/>
              <a:buChar char="●"/>
            </a:pPr>
            <a:r>
              <a:rPr lang="en" sz="1800"/>
              <a:t>designing systems</a:t>
            </a:r>
            <a:endParaRPr sz="1800"/>
          </a:p>
          <a:p>
            <a:pPr indent="-334327" lvl="0" marL="457200" rtl="0" algn="l">
              <a:spcBef>
                <a:spcPts val="0"/>
              </a:spcBef>
              <a:spcAft>
                <a:spcPts val="0"/>
              </a:spcAft>
              <a:buSzPct val="100000"/>
              <a:buChar char="●"/>
            </a:pPr>
            <a:r>
              <a:rPr lang="en" sz="1800"/>
              <a:t>understanding human behavior</a:t>
            </a:r>
            <a:endParaRPr sz="1800"/>
          </a:p>
          <a:p>
            <a:pPr indent="-334327" lvl="0" marL="457200" rtl="0" algn="l">
              <a:spcBef>
                <a:spcPts val="0"/>
              </a:spcBef>
              <a:spcAft>
                <a:spcPts val="0"/>
              </a:spcAft>
              <a:buSzPct val="100000"/>
              <a:buChar char="●"/>
            </a:pPr>
            <a:r>
              <a:rPr lang="en" sz="1800"/>
              <a:t>thinking recursively</a:t>
            </a:r>
            <a:endParaRPr sz="1800"/>
          </a:p>
          <a:p>
            <a:pPr indent="-334327" lvl="0" marL="457200" rtl="0" algn="l">
              <a:spcBef>
                <a:spcPts val="0"/>
              </a:spcBef>
              <a:spcAft>
                <a:spcPts val="0"/>
              </a:spcAft>
              <a:buSzPct val="100000"/>
              <a:buChar char="●"/>
            </a:pPr>
            <a:r>
              <a:rPr lang="en" sz="1800"/>
              <a:t>using heuristic reasoning to discover a solution</a:t>
            </a:r>
            <a:endParaRPr sz="1800"/>
          </a:p>
          <a:p>
            <a:pPr indent="-334327" lvl="0" marL="457200" rtl="0" algn="l">
              <a:spcBef>
                <a:spcPts val="0"/>
              </a:spcBef>
              <a:spcAft>
                <a:spcPts val="0"/>
              </a:spcAft>
              <a:buSzPct val="100000"/>
              <a:buChar char="●"/>
            </a:pPr>
            <a:r>
              <a:rPr lang="en" sz="1800"/>
              <a:t>planning, learning, and scheduling in the presence of uncertainty</a:t>
            </a:r>
            <a:endParaRPr sz="1800"/>
          </a:p>
          <a:p>
            <a:pPr indent="-334327" lvl="0" marL="457200" rtl="0" algn="l">
              <a:spcBef>
                <a:spcPts val="0"/>
              </a:spcBef>
              <a:spcAft>
                <a:spcPts val="0"/>
              </a:spcAft>
              <a:buSzPct val="100000"/>
              <a:buChar char="●"/>
            </a:pPr>
            <a:r>
              <a:rPr lang="en" sz="1800"/>
              <a:t>dealing with complexity</a:t>
            </a:r>
            <a:endParaRPr sz="1800"/>
          </a:p>
        </p:txBody>
      </p:sp>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1" name="Google Shape;91;p16"/>
          <p:cNvGrpSpPr/>
          <p:nvPr/>
        </p:nvGrpSpPr>
        <p:grpSpPr>
          <a:xfrm>
            <a:off x="4400550" y="1482824"/>
            <a:ext cx="4356924" cy="2755300"/>
            <a:chOff x="4400550" y="1863824"/>
            <a:chExt cx="4356924" cy="2755300"/>
          </a:xfrm>
        </p:grpSpPr>
        <p:pic>
          <p:nvPicPr>
            <p:cNvPr id="92" name="Google Shape;92;p16">
              <a:hlinkClick r:id="rId3"/>
            </p:cNvPr>
            <p:cNvPicPr preferRelativeResize="0"/>
            <p:nvPr/>
          </p:nvPicPr>
          <p:blipFill rotWithShape="1">
            <a:blip r:embed="rId4">
              <a:alphaModFix/>
            </a:blip>
            <a:srcRect b="0" l="0" r="0" t="35749"/>
            <a:stretch/>
          </p:blipFill>
          <p:spPr>
            <a:xfrm rot="148653">
              <a:off x="4443396" y="2453192"/>
              <a:ext cx="4268607" cy="2074640"/>
            </a:xfrm>
            <a:prstGeom prst="rect">
              <a:avLst/>
            </a:prstGeom>
            <a:noFill/>
            <a:ln>
              <a:noFill/>
            </a:ln>
          </p:spPr>
        </p:pic>
        <p:pic>
          <p:nvPicPr>
            <p:cNvPr id="93" name="Google Shape;93;p16">
              <a:hlinkClick r:id="rId5"/>
            </p:cNvPr>
            <p:cNvPicPr preferRelativeResize="0"/>
            <p:nvPr/>
          </p:nvPicPr>
          <p:blipFill rotWithShape="1">
            <a:blip r:embed="rId4">
              <a:alphaModFix/>
            </a:blip>
            <a:srcRect b="79329" l="0" r="0" t="0"/>
            <a:stretch/>
          </p:blipFill>
          <p:spPr>
            <a:xfrm rot="148653">
              <a:off x="4476431" y="1955774"/>
              <a:ext cx="4268612" cy="667450"/>
            </a:xfrm>
            <a:prstGeom prst="rect">
              <a:avLst/>
            </a:prstGeom>
            <a:noFill/>
            <a:ln>
              <a:noFill/>
            </a:ln>
          </p:spPr>
        </p:pic>
      </p:grpSp>
      <p:sp>
        <p:nvSpPr>
          <p:cNvPr id="94" name="Google Shape;94;p16"/>
          <p:cNvSpPr/>
          <p:nvPr/>
        </p:nvSpPr>
        <p:spPr>
          <a:xfrm rot="295114">
            <a:off x="7726508" y="1751002"/>
            <a:ext cx="1105672" cy="631114"/>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Trebuchet MS"/>
                <a:ea typeface="Trebuchet MS"/>
                <a:cs typeface="Trebuchet MS"/>
                <a:sym typeface="Trebuchet MS"/>
              </a:rPr>
              <a:t>2006</a:t>
            </a:r>
            <a:endParaRPr b="1" sz="1800">
              <a:solidFill>
                <a:schemeClr val="accent1"/>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Building a Maze Solver</a:t>
            </a:r>
            <a:endParaRPr/>
          </a:p>
        </p:txBody>
      </p:sp>
      <p:sp>
        <p:nvSpPr>
          <p:cNvPr id="423" name="Google Shape;423;p52"/>
          <p:cNvSpPr txBox="1"/>
          <p:nvPr>
            <p:ph idx="1" type="body"/>
          </p:nvPr>
        </p:nvSpPr>
        <p:spPr>
          <a:xfrm>
            <a:off x="608800" y="1266175"/>
            <a:ext cx="37029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800">
                <a:solidFill>
                  <a:srgbClr val="3C78D8"/>
                </a:solidFill>
              </a:rPr>
              <a:t>Block-Based Approach </a:t>
            </a:r>
            <a:r>
              <a:rPr lang="en" sz="1800">
                <a:solidFill>
                  <a:schemeClr val="accent3"/>
                </a:solidFill>
              </a:rPr>
              <a:t> </a:t>
            </a:r>
            <a:br>
              <a:rPr lang="en" sz="1800"/>
            </a:br>
            <a:r>
              <a:rPr lang="en" sz="1800" u="sng">
                <a:solidFill>
                  <a:schemeClr val="hlink"/>
                </a:solidFill>
                <a:hlinkClick r:id="rId3"/>
              </a:rPr>
              <a:t>Blockly Games: Maze Level 10</a:t>
            </a:r>
            <a:r>
              <a:rPr lang="en" sz="1800"/>
              <a:t> </a:t>
            </a:r>
            <a:br>
              <a:rPr lang="en" sz="1800"/>
            </a:br>
            <a:endParaRPr sz="1800"/>
          </a:p>
          <a:p>
            <a:pPr indent="0" lvl="0" marL="0" rtl="0" algn="l">
              <a:lnSpc>
                <a:spcPct val="100000"/>
              </a:lnSpc>
              <a:spcBef>
                <a:spcPts val="1200"/>
              </a:spcBef>
              <a:spcAft>
                <a:spcPts val="1200"/>
              </a:spcAft>
              <a:buNone/>
            </a:pPr>
            <a:r>
              <a:t/>
            </a:r>
            <a:endParaRPr sz="1800"/>
          </a:p>
        </p:txBody>
      </p:sp>
      <p:sp>
        <p:nvSpPr>
          <p:cNvPr id="424" name="Google Shape;424;p5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800">
                <a:solidFill>
                  <a:srgbClr val="3C78D8"/>
                </a:solidFill>
              </a:rPr>
              <a:t>Text-based Approach </a:t>
            </a:r>
            <a:endParaRPr b="1" sz="1800">
              <a:solidFill>
                <a:srgbClr val="3C78D8"/>
              </a:solidFill>
            </a:endParaRPr>
          </a:p>
          <a:p>
            <a:pPr indent="0" lvl="0" marL="0" rtl="0" algn="l">
              <a:lnSpc>
                <a:spcPct val="100000"/>
              </a:lnSpc>
              <a:spcBef>
                <a:spcPts val="0"/>
              </a:spcBef>
              <a:spcAft>
                <a:spcPts val="0"/>
              </a:spcAft>
              <a:buNone/>
            </a:pPr>
            <a:r>
              <a:rPr lang="en" sz="1800" u="sng">
                <a:solidFill>
                  <a:schemeClr val="accent5"/>
                </a:solidFill>
                <a:hlinkClick r:id="rId4">
                  <a:extLst>
                    <a:ext uri="{A12FA001-AC4F-418D-AE19-62706E023703}">
                      <ahyp:hlinkClr val="tx"/>
                    </a:ext>
                  </a:extLst>
                </a:hlinkClick>
              </a:rPr>
              <a:t>Maze Solver Colab Tutorial</a:t>
            </a:r>
            <a:endParaRPr sz="1800"/>
          </a:p>
        </p:txBody>
      </p:sp>
      <p:sp>
        <p:nvSpPr>
          <p:cNvPr id="425" name="Google Shape;42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6" name="Google Shape;426;p52"/>
          <p:cNvPicPr preferRelativeResize="0"/>
          <p:nvPr/>
        </p:nvPicPr>
        <p:blipFill>
          <a:blip r:embed="rId5">
            <a:alphaModFix/>
          </a:blip>
          <a:stretch>
            <a:fillRect/>
          </a:stretch>
        </p:blipFill>
        <p:spPr>
          <a:xfrm>
            <a:off x="915968" y="2170450"/>
            <a:ext cx="2566726" cy="2252249"/>
          </a:xfrm>
          <a:prstGeom prst="rect">
            <a:avLst/>
          </a:prstGeom>
          <a:noFill/>
          <a:ln>
            <a:noFill/>
          </a:ln>
          <a:effectLst>
            <a:outerShdw blurRad="57150" rotWithShape="0" algn="bl" dir="5400000" dist="19050">
              <a:srgbClr val="000000">
                <a:alpha val="50000"/>
              </a:srgbClr>
            </a:outerShdw>
          </a:effectLst>
        </p:spPr>
      </p:pic>
      <p:pic>
        <p:nvPicPr>
          <p:cNvPr id="427" name="Google Shape;427;p52"/>
          <p:cNvPicPr preferRelativeResize="0"/>
          <p:nvPr/>
        </p:nvPicPr>
        <p:blipFill>
          <a:blip r:embed="rId6">
            <a:alphaModFix/>
          </a:blip>
          <a:stretch>
            <a:fillRect/>
          </a:stretch>
        </p:blipFill>
        <p:spPr>
          <a:xfrm>
            <a:off x="4311700" y="2170450"/>
            <a:ext cx="4304685" cy="2252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CT Processes for Solution of Maz</a:t>
            </a:r>
            <a:r>
              <a:rPr lang="en" sz="3200"/>
              <a:t>e</a:t>
            </a:r>
            <a:endParaRPr sz="3200"/>
          </a:p>
        </p:txBody>
      </p:sp>
      <p:sp>
        <p:nvSpPr>
          <p:cNvPr id="433" name="Google Shape;43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53"/>
          <p:cNvSpPr txBox="1"/>
          <p:nvPr>
            <p:ph idx="1" type="body"/>
          </p:nvPr>
        </p:nvSpPr>
        <p:spPr>
          <a:xfrm>
            <a:off x="311700" y="1266175"/>
            <a:ext cx="2768100" cy="33027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808">
                <a:solidFill>
                  <a:schemeClr val="accent1"/>
                </a:solidFill>
              </a:rPr>
              <a:t>Practices</a:t>
            </a:r>
            <a:endParaRPr b="1" sz="1808">
              <a:solidFill>
                <a:schemeClr val="accent1"/>
              </a:solidFill>
            </a:endParaRPr>
          </a:p>
          <a:p>
            <a:pPr indent="-342900" lvl="0" marL="457200" rtl="0" algn="l">
              <a:spcBef>
                <a:spcPts val="1200"/>
              </a:spcBef>
              <a:spcAft>
                <a:spcPts val="0"/>
              </a:spcAft>
              <a:buSzPts val="1800"/>
              <a:buChar char="➔"/>
            </a:pPr>
            <a:r>
              <a:rPr lang="en" sz="1800"/>
              <a:t>Logical Thinking</a:t>
            </a:r>
            <a:endParaRPr sz="1800"/>
          </a:p>
          <a:p>
            <a:pPr indent="-342900" lvl="0" marL="457200" rtl="0" algn="l">
              <a:spcBef>
                <a:spcPts val="0"/>
              </a:spcBef>
              <a:spcAft>
                <a:spcPts val="0"/>
              </a:spcAft>
              <a:buClr>
                <a:srgbClr val="FF0000"/>
              </a:buClr>
              <a:buSzPts val="1800"/>
              <a:buChar char="➔"/>
            </a:pPr>
            <a:r>
              <a:rPr lang="en" sz="1800">
                <a:solidFill>
                  <a:srgbClr val="FF0000"/>
                </a:solidFill>
              </a:rPr>
              <a:t>Abstraction</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Algorithm Design</a:t>
            </a:r>
            <a:endParaRPr sz="1800">
              <a:solidFill>
                <a:srgbClr val="FF0000"/>
              </a:solidFill>
            </a:endParaRPr>
          </a:p>
          <a:p>
            <a:pPr indent="-342900" lvl="0" marL="457200" rtl="0" algn="l">
              <a:spcBef>
                <a:spcPts val="0"/>
              </a:spcBef>
              <a:spcAft>
                <a:spcPts val="0"/>
              </a:spcAft>
              <a:buSzPts val="1800"/>
              <a:buChar char="➔"/>
            </a:pPr>
            <a:r>
              <a:rPr lang="en" sz="1800"/>
              <a:t>Data Collection &amp; Analysis</a:t>
            </a:r>
            <a:endParaRPr sz="1800"/>
          </a:p>
          <a:p>
            <a:pPr indent="-342900" lvl="0" marL="457200" rtl="0" algn="l">
              <a:spcBef>
                <a:spcPts val="0"/>
              </a:spcBef>
              <a:spcAft>
                <a:spcPts val="0"/>
              </a:spcAft>
              <a:buClr>
                <a:srgbClr val="FF0000"/>
              </a:buClr>
              <a:buSzPts val="1800"/>
              <a:buChar char="➔"/>
            </a:pPr>
            <a:r>
              <a:rPr lang="en" sz="1800">
                <a:solidFill>
                  <a:srgbClr val="FF0000"/>
                </a:solidFill>
              </a:rPr>
              <a:t>Data Representation</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Debugging</a:t>
            </a:r>
            <a:endParaRPr sz="1800">
              <a:solidFill>
                <a:srgbClr val="FF0000"/>
              </a:solidFill>
            </a:endParaRPr>
          </a:p>
          <a:p>
            <a:pPr indent="-342900" lvl="0" marL="457200" rtl="0" algn="l">
              <a:spcBef>
                <a:spcPts val="0"/>
              </a:spcBef>
              <a:spcAft>
                <a:spcPts val="0"/>
              </a:spcAft>
              <a:buSzPts val="1800"/>
              <a:buChar char="➔"/>
            </a:pPr>
            <a:r>
              <a:rPr lang="en" sz="1800"/>
              <a:t>Decomposition</a:t>
            </a:r>
            <a:endParaRPr sz="1800"/>
          </a:p>
          <a:p>
            <a:pPr indent="-342900" lvl="0" marL="457200" rtl="0" algn="l">
              <a:spcBef>
                <a:spcPts val="0"/>
              </a:spcBef>
              <a:spcAft>
                <a:spcPts val="0"/>
              </a:spcAft>
              <a:buSzPts val="1800"/>
              <a:buChar char="➔"/>
            </a:pPr>
            <a:r>
              <a:rPr lang="en" sz="1800"/>
              <a:t>Pattern Recognition</a:t>
            </a:r>
            <a:endParaRPr sz="1800"/>
          </a:p>
          <a:p>
            <a:pPr indent="-342900" lvl="0" marL="457200" rtl="0" algn="l">
              <a:spcBef>
                <a:spcPts val="0"/>
              </a:spcBef>
              <a:spcAft>
                <a:spcPts val="0"/>
              </a:spcAft>
              <a:buSzPts val="1800"/>
              <a:buChar char="➔"/>
            </a:pPr>
            <a:r>
              <a:rPr lang="en" sz="1800"/>
              <a:t>Testing &amp; Evaluating</a:t>
            </a:r>
            <a:endParaRPr sz="1800"/>
          </a:p>
        </p:txBody>
      </p:sp>
      <p:sp>
        <p:nvSpPr>
          <p:cNvPr id="435" name="Google Shape;435;p53"/>
          <p:cNvSpPr txBox="1"/>
          <p:nvPr>
            <p:ph idx="1" type="body"/>
          </p:nvPr>
        </p:nvSpPr>
        <p:spPr>
          <a:xfrm>
            <a:off x="3257425" y="1266175"/>
            <a:ext cx="2768100" cy="3302700"/>
          </a:xfrm>
          <a:prstGeom prst="rect">
            <a:avLst/>
          </a:prstGeom>
          <a:ln cap="flat" cmpd="sng" w="9525">
            <a:solidFill>
              <a:srgbClr val="1155CC"/>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800">
                <a:solidFill>
                  <a:srgbClr val="1155CC"/>
                </a:solidFill>
              </a:rPr>
              <a:t>Concepts</a:t>
            </a:r>
            <a:endParaRPr b="1" sz="1800">
              <a:solidFill>
                <a:srgbClr val="1155CC"/>
              </a:solidFill>
            </a:endParaRPr>
          </a:p>
          <a:p>
            <a:pPr indent="-342900" lvl="0" marL="457200" rtl="0" algn="l">
              <a:spcBef>
                <a:spcPts val="1200"/>
              </a:spcBef>
              <a:spcAft>
                <a:spcPts val="0"/>
              </a:spcAft>
              <a:buClr>
                <a:srgbClr val="FF0000"/>
              </a:buClr>
              <a:buSzPts val="1800"/>
              <a:buChar char="➔"/>
            </a:pPr>
            <a:r>
              <a:rPr lang="en" sz="1800">
                <a:solidFill>
                  <a:srgbClr val="FF0000"/>
                </a:solidFill>
              </a:rPr>
              <a:t>Conditionals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Data</a:t>
            </a:r>
            <a:endParaRPr sz="1800">
              <a:solidFill>
                <a:srgbClr val="FF0000"/>
              </a:solidFill>
            </a:endParaRPr>
          </a:p>
          <a:p>
            <a:pPr indent="-342900" lvl="0" marL="457200" rtl="0" algn="l">
              <a:spcBef>
                <a:spcPts val="0"/>
              </a:spcBef>
              <a:spcAft>
                <a:spcPts val="0"/>
              </a:spcAft>
              <a:buSzPts val="1800"/>
              <a:buChar char="➔"/>
            </a:pPr>
            <a:r>
              <a:rPr lang="en" sz="1800"/>
              <a:t>Events</a:t>
            </a:r>
            <a:endParaRPr sz="1800"/>
          </a:p>
          <a:p>
            <a:pPr indent="-342900" lvl="0" marL="457200" rtl="0" algn="l">
              <a:spcBef>
                <a:spcPts val="0"/>
              </a:spcBef>
              <a:spcAft>
                <a:spcPts val="0"/>
              </a:spcAft>
              <a:buClr>
                <a:srgbClr val="FF0000"/>
              </a:buClr>
              <a:buSzPts val="1800"/>
              <a:buChar char="➔"/>
            </a:pPr>
            <a:r>
              <a:rPr lang="en" sz="1800">
                <a:solidFill>
                  <a:srgbClr val="FF0000"/>
                </a:solidFill>
              </a:rPr>
              <a:t>Functions</a:t>
            </a:r>
            <a:endParaRPr sz="1800">
              <a:solidFill>
                <a:srgbClr val="FF0000"/>
              </a:solidFill>
            </a:endParaRPr>
          </a:p>
          <a:p>
            <a:pPr indent="-342900" lvl="0" marL="457200" rtl="0" algn="l">
              <a:spcBef>
                <a:spcPts val="0"/>
              </a:spcBef>
              <a:spcAft>
                <a:spcPts val="0"/>
              </a:spcAft>
              <a:buSzPts val="1800"/>
              <a:buChar char="➔"/>
            </a:pPr>
            <a:r>
              <a:rPr lang="en" sz="1800"/>
              <a:t>Input and Output</a:t>
            </a:r>
            <a:endParaRPr sz="1800"/>
          </a:p>
          <a:p>
            <a:pPr indent="-342900" lvl="0" marL="457200" rtl="0" algn="l">
              <a:spcBef>
                <a:spcPts val="0"/>
              </a:spcBef>
              <a:spcAft>
                <a:spcPts val="0"/>
              </a:spcAft>
              <a:buClr>
                <a:srgbClr val="FF0000"/>
              </a:buClr>
              <a:buSzPts val="1800"/>
              <a:buChar char="➔"/>
            </a:pPr>
            <a:r>
              <a:rPr lang="en" sz="1800">
                <a:solidFill>
                  <a:srgbClr val="FF0000"/>
                </a:solidFill>
              </a:rPr>
              <a:t>Operators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Repetition (Loops)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Sequences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Variables</a:t>
            </a:r>
            <a:endParaRPr>
              <a:solidFill>
                <a:srgbClr val="FF0000"/>
              </a:solidFill>
            </a:endParaRPr>
          </a:p>
        </p:txBody>
      </p:sp>
      <p:sp>
        <p:nvSpPr>
          <p:cNvPr id="436" name="Google Shape;436;p53"/>
          <p:cNvSpPr txBox="1"/>
          <p:nvPr>
            <p:ph idx="1" type="body"/>
          </p:nvPr>
        </p:nvSpPr>
        <p:spPr>
          <a:xfrm>
            <a:off x="6203150" y="1256475"/>
            <a:ext cx="2768100" cy="33027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Approaches</a:t>
            </a:r>
            <a:endParaRPr b="1" sz="1800">
              <a:solidFill>
                <a:srgbClr val="CC0000"/>
              </a:solidFill>
            </a:endParaRPr>
          </a:p>
          <a:p>
            <a:pPr indent="-342900" lvl="0" marL="457200" rtl="0" algn="l">
              <a:spcBef>
                <a:spcPts val="1200"/>
              </a:spcBef>
              <a:spcAft>
                <a:spcPts val="0"/>
              </a:spcAft>
              <a:buClr>
                <a:srgbClr val="FF0000"/>
              </a:buClr>
              <a:buSzPts val="1800"/>
              <a:buChar char="➔"/>
            </a:pPr>
            <a:r>
              <a:rPr lang="en" sz="1800">
                <a:solidFill>
                  <a:srgbClr val="FF0000"/>
                </a:solidFill>
              </a:rPr>
              <a:t>Tinker</a:t>
            </a:r>
            <a:endParaRPr sz="1800">
              <a:solidFill>
                <a:srgbClr val="FF0000"/>
              </a:solidFill>
            </a:endParaRPr>
          </a:p>
          <a:p>
            <a:pPr indent="-342900" lvl="0" marL="457200" rtl="0" algn="l">
              <a:spcBef>
                <a:spcPts val="0"/>
              </a:spcBef>
              <a:spcAft>
                <a:spcPts val="0"/>
              </a:spcAft>
              <a:buSzPts val="1800"/>
              <a:buChar char="➔"/>
            </a:pPr>
            <a:r>
              <a:rPr lang="en" sz="1800"/>
              <a:t>Make</a:t>
            </a:r>
            <a:endParaRPr sz="1800"/>
          </a:p>
          <a:p>
            <a:pPr indent="-342900" lvl="0" marL="457200" rtl="0" algn="l">
              <a:spcBef>
                <a:spcPts val="0"/>
              </a:spcBef>
              <a:spcAft>
                <a:spcPts val="0"/>
              </a:spcAft>
              <a:buSzPts val="1800"/>
              <a:buChar char="➔"/>
            </a:pPr>
            <a:r>
              <a:rPr lang="en" sz="1800"/>
              <a:t>Reuse &amp; Remix</a:t>
            </a:r>
            <a:endParaRPr sz="1800"/>
          </a:p>
          <a:p>
            <a:pPr indent="-342900" lvl="0" marL="457200" rtl="0" algn="l">
              <a:spcBef>
                <a:spcPts val="0"/>
              </a:spcBef>
              <a:spcAft>
                <a:spcPts val="0"/>
              </a:spcAft>
              <a:buSzPts val="1800"/>
              <a:buChar char="➔"/>
            </a:pPr>
            <a:r>
              <a:rPr lang="en" sz="1800"/>
              <a:t>Unplugged</a:t>
            </a:r>
            <a:endParaRPr sz="1800"/>
          </a:p>
          <a:p>
            <a:pPr indent="-342900" lvl="0" marL="457200" rtl="0" algn="l">
              <a:spcBef>
                <a:spcPts val="0"/>
              </a:spcBef>
              <a:spcAft>
                <a:spcPts val="0"/>
              </a:spcAft>
              <a:buClr>
                <a:srgbClr val="FF0000"/>
              </a:buClr>
              <a:buSzPts val="1800"/>
              <a:buChar char="➔"/>
            </a:pPr>
            <a:r>
              <a:rPr lang="en" sz="1800">
                <a:solidFill>
                  <a:srgbClr val="FF0000"/>
                </a:solidFill>
              </a:rPr>
              <a:t>Create</a:t>
            </a:r>
            <a:endParaRPr sz="1800">
              <a:solidFill>
                <a:srgbClr val="FF0000"/>
              </a:solidFill>
            </a:endParaRPr>
          </a:p>
          <a:p>
            <a:pPr indent="-342900" lvl="0" marL="457200" rtl="0" algn="l">
              <a:spcBef>
                <a:spcPts val="0"/>
              </a:spcBef>
              <a:spcAft>
                <a:spcPts val="0"/>
              </a:spcAft>
              <a:buSzPts val="1800"/>
              <a:buChar char="➔"/>
            </a:pPr>
            <a:r>
              <a:rPr lang="en" sz="1800"/>
              <a:t>Collaborate</a:t>
            </a:r>
            <a:endParaRPr sz="1800"/>
          </a:p>
          <a:p>
            <a:pPr indent="-342900" lvl="0" marL="457200" rtl="0" algn="l">
              <a:spcBef>
                <a:spcPts val="0"/>
              </a:spcBef>
              <a:spcAft>
                <a:spcPts val="0"/>
              </a:spcAft>
              <a:buClr>
                <a:srgbClr val="FF0000"/>
              </a:buClr>
              <a:buSzPts val="1800"/>
              <a:buChar char="➔"/>
            </a:pPr>
            <a:r>
              <a:rPr lang="en" sz="1800">
                <a:solidFill>
                  <a:srgbClr val="FF0000"/>
                </a:solidFill>
              </a:rPr>
              <a:t>Debug</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Persevere</a:t>
            </a:r>
            <a:endParaRPr sz="1800">
              <a:solidFill>
                <a:srgbClr val="FF0000"/>
              </a:solidFill>
            </a:endParaRPr>
          </a:p>
        </p:txBody>
      </p:sp>
      <p:sp>
        <p:nvSpPr>
          <p:cNvPr id="437" name="Google Shape;437;p53"/>
          <p:cNvSpPr/>
          <p:nvPr/>
        </p:nvSpPr>
        <p:spPr>
          <a:xfrm>
            <a:off x="447650" y="250675"/>
            <a:ext cx="1034100" cy="819300"/>
          </a:xfrm>
          <a:prstGeom prst="wedgeEllipseCallout">
            <a:avLst>
              <a:gd fmla="val 61684" name="adj1"/>
              <a:gd fmla="val 53268" name="adj2"/>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rebuchet MS"/>
                <a:ea typeface="Trebuchet MS"/>
                <a:cs typeface="Trebuchet MS"/>
                <a:sym typeface="Trebuchet MS"/>
              </a:rPr>
              <a:t>Let us talk!</a:t>
            </a:r>
            <a:endParaRPr>
              <a:solidFill>
                <a:schemeClr val="lt1"/>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4">
            <a:hlinkClick r:id="rId3"/>
          </p:cNvPr>
          <p:cNvPicPr preferRelativeResize="0"/>
          <p:nvPr/>
        </p:nvPicPr>
        <p:blipFill>
          <a:blip r:embed="rId4">
            <a:alphaModFix/>
          </a:blip>
          <a:stretch>
            <a:fillRect/>
          </a:stretch>
        </p:blipFill>
        <p:spPr>
          <a:xfrm>
            <a:off x="1981200" y="707275"/>
            <a:ext cx="5579724" cy="4283824"/>
          </a:xfrm>
          <a:prstGeom prst="rect">
            <a:avLst/>
          </a:prstGeom>
          <a:noFill/>
          <a:ln>
            <a:noFill/>
          </a:ln>
        </p:spPr>
      </p:pic>
      <p:sp>
        <p:nvSpPr>
          <p:cNvPr id="443" name="Google Shape;44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4" name="Google Shape;444;p54">
            <a:hlinkClick r:id="rId5"/>
          </p:cNvPr>
          <p:cNvPicPr preferRelativeResize="0"/>
          <p:nvPr/>
        </p:nvPicPr>
        <p:blipFill>
          <a:blip r:embed="rId6">
            <a:alphaModFix/>
          </a:blip>
          <a:stretch>
            <a:fillRect/>
          </a:stretch>
        </p:blipFill>
        <p:spPr>
          <a:xfrm>
            <a:off x="123176" y="312950"/>
            <a:ext cx="1719599" cy="917500"/>
          </a:xfrm>
          <a:prstGeom prst="rect">
            <a:avLst/>
          </a:prstGeom>
          <a:noFill/>
          <a:ln>
            <a:noFill/>
          </a:ln>
          <a:effectLst>
            <a:outerShdw blurRad="57150" rotWithShape="0" algn="bl" dir="5400000" dist="19050">
              <a:srgbClr val="000000">
                <a:alpha val="50000"/>
              </a:srgbClr>
            </a:outerShdw>
          </a:effectLst>
        </p:spPr>
      </p:pic>
      <p:pic>
        <p:nvPicPr>
          <p:cNvPr id="445" name="Google Shape;445;p54"/>
          <p:cNvPicPr preferRelativeResize="0"/>
          <p:nvPr/>
        </p:nvPicPr>
        <p:blipFill rotWithShape="1">
          <a:blip r:embed="rId7">
            <a:alphaModFix/>
          </a:blip>
          <a:srcRect b="0" l="51867" r="0" t="0"/>
          <a:stretch/>
        </p:blipFill>
        <p:spPr>
          <a:xfrm>
            <a:off x="6208925" y="4259175"/>
            <a:ext cx="1507449" cy="420773"/>
          </a:xfrm>
          <a:prstGeom prst="rect">
            <a:avLst/>
          </a:prstGeom>
          <a:noFill/>
          <a:ln>
            <a:noFill/>
          </a:ln>
        </p:spPr>
      </p:pic>
      <p:pic>
        <p:nvPicPr>
          <p:cNvPr id="446" name="Google Shape;446;p54"/>
          <p:cNvPicPr preferRelativeResize="0"/>
          <p:nvPr/>
        </p:nvPicPr>
        <p:blipFill rotWithShape="1">
          <a:blip r:embed="rId7">
            <a:alphaModFix/>
          </a:blip>
          <a:srcRect b="0" l="0" r="48546" t="0"/>
          <a:stretch/>
        </p:blipFill>
        <p:spPr>
          <a:xfrm>
            <a:off x="6132722" y="3838400"/>
            <a:ext cx="1611527" cy="420775"/>
          </a:xfrm>
          <a:prstGeom prst="rect">
            <a:avLst/>
          </a:prstGeom>
          <a:noFill/>
          <a:ln>
            <a:noFill/>
          </a:ln>
        </p:spPr>
      </p:pic>
      <p:sp>
        <p:nvSpPr>
          <p:cNvPr id="447" name="Google Shape;447;p54"/>
          <p:cNvSpPr/>
          <p:nvPr/>
        </p:nvSpPr>
        <p:spPr>
          <a:xfrm>
            <a:off x="6759525" y="774425"/>
            <a:ext cx="801300" cy="214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Exploring Towers of Hanoi</a:t>
            </a:r>
            <a:endParaRPr/>
          </a:p>
        </p:txBody>
      </p:sp>
      <p:sp>
        <p:nvSpPr>
          <p:cNvPr id="453" name="Google Shape;453;p55"/>
          <p:cNvSpPr txBox="1"/>
          <p:nvPr>
            <p:ph idx="1" type="body"/>
          </p:nvPr>
        </p:nvSpPr>
        <p:spPr>
          <a:xfrm>
            <a:off x="447650" y="1266175"/>
            <a:ext cx="3864000" cy="33027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b="1" lang="en" sz="1800">
                <a:solidFill>
                  <a:schemeClr val="accent1"/>
                </a:solidFill>
              </a:rPr>
              <a:t>Game-Based Approach</a:t>
            </a:r>
            <a:br>
              <a:rPr lang="en" sz="1800">
                <a:solidFill>
                  <a:srgbClr val="1F2328"/>
                </a:solidFill>
              </a:rPr>
            </a:br>
            <a:r>
              <a:rPr lang="en" sz="1800" u="sng">
                <a:solidFill>
                  <a:schemeClr val="hlink"/>
                </a:solidFill>
                <a:hlinkClick r:id="rId3"/>
              </a:rPr>
              <a:t>Play Towers of Hanoi</a:t>
            </a:r>
            <a:endParaRPr sz="1800">
              <a:solidFill>
                <a:srgbClr val="1F2328"/>
              </a:solidFill>
            </a:endParaRPr>
          </a:p>
          <a:p>
            <a:pPr indent="0" lvl="0" marL="0" rtl="0" algn="l">
              <a:spcBef>
                <a:spcPts val="1200"/>
              </a:spcBef>
              <a:spcAft>
                <a:spcPts val="0"/>
              </a:spcAft>
              <a:buNone/>
            </a:pPr>
            <a:r>
              <a:t/>
            </a:r>
            <a:endParaRPr sz="1800">
              <a:solidFill>
                <a:srgbClr val="1F2328"/>
              </a:solidFill>
            </a:endParaRPr>
          </a:p>
          <a:p>
            <a:pPr indent="0" lvl="0" marL="0" rtl="0" algn="l">
              <a:spcBef>
                <a:spcPts val="1200"/>
              </a:spcBef>
              <a:spcAft>
                <a:spcPts val="0"/>
              </a:spcAft>
              <a:buNone/>
            </a:pPr>
            <a:r>
              <a:t/>
            </a:r>
            <a:endParaRPr sz="1800">
              <a:solidFill>
                <a:srgbClr val="1F2328"/>
              </a:solidFill>
            </a:endParaRPr>
          </a:p>
          <a:p>
            <a:pPr indent="0" lvl="0" marL="0" rtl="0" algn="l">
              <a:spcBef>
                <a:spcPts val="1200"/>
              </a:spcBef>
              <a:spcAft>
                <a:spcPts val="1200"/>
              </a:spcAft>
              <a:buNone/>
            </a:pPr>
            <a:r>
              <a:t/>
            </a:r>
            <a:endParaRPr sz="1800"/>
          </a:p>
        </p:txBody>
      </p:sp>
      <p:sp>
        <p:nvSpPr>
          <p:cNvPr id="454" name="Google Shape;45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55">
            <a:hlinkClick r:id="rId4"/>
          </p:cNvPr>
          <p:cNvPicPr preferRelativeResize="0"/>
          <p:nvPr/>
        </p:nvPicPr>
        <p:blipFill>
          <a:blip r:embed="rId5">
            <a:alphaModFix/>
          </a:blip>
          <a:stretch>
            <a:fillRect/>
          </a:stretch>
        </p:blipFill>
        <p:spPr>
          <a:xfrm>
            <a:off x="4310925" y="1320247"/>
            <a:ext cx="4100212" cy="3509903"/>
          </a:xfrm>
          <a:prstGeom prst="rect">
            <a:avLst/>
          </a:prstGeom>
          <a:noFill/>
          <a:ln>
            <a:noFill/>
          </a:ln>
          <a:effectLst>
            <a:outerShdw blurRad="57150" rotWithShape="0" algn="bl" dir="5400000" dist="19050">
              <a:srgbClr val="000000">
                <a:alpha val="50000"/>
              </a:srgbClr>
            </a:outerShdw>
          </a:effectLst>
        </p:spPr>
      </p:pic>
      <p:pic>
        <p:nvPicPr>
          <p:cNvPr id="456" name="Google Shape;456;p55">
            <a:hlinkClick r:id="rId6"/>
          </p:cNvPr>
          <p:cNvPicPr preferRelativeResize="0"/>
          <p:nvPr/>
        </p:nvPicPr>
        <p:blipFill>
          <a:blip r:embed="rId7">
            <a:alphaModFix/>
          </a:blip>
          <a:stretch>
            <a:fillRect/>
          </a:stretch>
        </p:blipFill>
        <p:spPr>
          <a:xfrm>
            <a:off x="540300" y="2309798"/>
            <a:ext cx="3392125" cy="2031125"/>
          </a:xfrm>
          <a:prstGeom prst="rect">
            <a:avLst/>
          </a:prstGeom>
          <a:noFill/>
          <a:ln>
            <a:noFill/>
          </a:ln>
        </p:spPr>
      </p:pic>
      <p:sp>
        <p:nvSpPr>
          <p:cNvPr id="457" name="Google Shape;457;p55"/>
          <p:cNvSpPr txBox="1"/>
          <p:nvPr/>
        </p:nvSpPr>
        <p:spPr>
          <a:xfrm>
            <a:off x="805575" y="4024075"/>
            <a:ext cx="17325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CC0000"/>
                </a:solidFill>
                <a:latin typeface="Trebuchet MS"/>
                <a:ea typeface="Trebuchet MS"/>
                <a:cs typeface="Trebuchet MS"/>
                <a:sym typeface="Trebuchet MS"/>
              </a:rPr>
              <a:t>CS </a:t>
            </a:r>
            <a:r>
              <a:rPr b="1" lang="en" sz="1600">
                <a:solidFill>
                  <a:srgbClr val="CC0000"/>
                </a:solidFill>
                <a:latin typeface="Trebuchet MS"/>
                <a:ea typeface="Trebuchet MS"/>
                <a:cs typeface="Trebuchet MS"/>
                <a:sym typeface="Trebuchet MS"/>
              </a:rPr>
              <a:t>Unplugged</a:t>
            </a:r>
            <a:endParaRPr b="1" sz="1600">
              <a:solidFill>
                <a:srgbClr val="CC0000"/>
              </a:solidFill>
              <a:latin typeface="Trebuchet MS"/>
              <a:ea typeface="Trebuchet MS"/>
              <a:cs typeface="Trebuchet MS"/>
              <a:sym typeface="Trebuchet MS"/>
            </a:endParaRPr>
          </a:p>
          <a:p>
            <a:pPr indent="0" lvl="0" marL="0" rtl="0" algn="l">
              <a:spcBef>
                <a:spcPts val="0"/>
              </a:spcBef>
              <a:spcAft>
                <a:spcPts val="0"/>
              </a:spcAft>
              <a:buNone/>
            </a:pPr>
            <a:r>
              <a:rPr b="1" lang="en" sz="1600">
                <a:solidFill>
                  <a:srgbClr val="CC0000"/>
                </a:solidFill>
                <a:latin typeface="Trebuchet MS"/>
                <a:ea typeface="Trebuchet MS"/>
                <a:cs typeface="Trebuchet MS"/>
                <a:sym typeface="Trebuchet MS"/>
              </a:rPr>
              <a:t>Approach</a:t>
            </a:r>
            <a:endParaRPr b="1" sz="1600">
              <a:solidFill>
                <a:srgbClr val="CC0000"/>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to model Towers of Hanoi?</a:t>
            </a:r>
            <a:endParaRPr/>
          </a:p>
        </p:txBody>
      </p:sp>
      <p:sp>
        <p:nvSpPr>
          <p:cNvPr id="463" name="Google Shape;463;p56"/>
          <p:cNvSpPr txBox="1"/>
          <p:nvPr>
            <p:ph idx="1" type="body"/>
          </p:nvPr>
        </p:nvSpPr>
        <p:spPr>
          <a:xfrm>
            <a:off x="311700" y="1203575"/>
            <a:ext cx="3909600" cy="3255000"/>
          </a:xfrm>
          <a:prstGeom prst="rect">
            <a:avLst/>
          </a:prstGeom>
        </p:spPr>
        <p:txBody>
          <a:bodyPr anchorCtr="0" anchor="t" bIns="91425" lIns="91425" spcFirstLastPara="1" rIns="91425" wrap="square" tIns="91425">
            <a:noAutofit/>
          </a:bodyPr>
          <a:lstStyle/>
          <a:p>
            <a:pPr indent="0" lvl="0" marL="0" rtl="0" algn="l">
              <a:lnSpc>
                <a:spcPct val="100000"/>
              </a:lnSpc>
              <a:spcBef>
                <a:spcPts val="1500"/>
              </a:spcBef>
              <a:spcAft>
                <a:spcPts val="0"/>
              </a:spcAft>
              <a:buSzPts val="770"/>
              <a:buNone/>
            </a:pPr>
            <a:r>
              <a:rPr lang="en" sz="1600">
                <a:solidFill>
                  <a:srgbClr val="001D35"/>
                </a:solidFill>
                <a:highlight>
                  <a:srgbClr val="FFFFFF"/>
                </a:highlight>
              </a:rPr>
              <a:t>Simple rules:</a:t>
            </a:r>
            <a:endParaRPr sz="1600">
              <a:solidFill>
                <a:srgbClr val="001D35"/>
              </a:solidFill>
              <a:highlight>
                <a:srgbClr val="FFFFFF"/>
              </a:highlight>
            </a:endParaRPr>
          </a:p>
          <a:p>
            <a:pPr indent="-215900" lvl="0" marL="342900" rtl="0" algn="l">
              <a:lnSpc>
                <a:spcPct val="100000"/>
              </a:lnSpc>
              <a:spcBef>
                <a:spcPts val="1500"/>
              </a:spcBef>
              <a:spcAft>
                <a:spcPts val="0"/>
              </a:spcAft>
              <a:buClr>
                <a:srgbClr val="001D35"/>
              </a:buClr>
              <a:buSzPts val="1600"/>
              <a:buFont typeface="Trebuchet MS"/>
              <a:buChar char="●"/>
            </a:pPr>
            <a:r>
              <a:rPr lang="en" sz="1600">
                <a:solidFill>
                  <a:srgbClr val="001D35"/>
                </a:solidFill>
                <a:highlight>
                  <a:srgbClr val="FFFFFF"/>
                </a:highlight>
              </a:rPr>
              <a:t>Only one disk can be moved at a time.</a:t>
            </a:r>
            <a:endParaRPr sz="1600">
              <a:solidFill>
                <a:srgbClr val="001D35"/>
              </a:solidFill>
              <a:highlight>
                <a:srgbClr val="FFFFFF"/>
              </a:highlight>
            </a:endParaRPr>
          </a:p>
          <a:p>
            <a:pPr indent="-215900" lvl="0" marL="342900" rtl="0" algn="l">
              <a:lnSpc>
                <a:spcPct val="100000"/>
              </a:lnSpc>
              <a:spcBef>
                <a:spcPts val="0"/>
              </a:spcBef>
              <a:spcAft>
                <a:spcPts val="0"/>
              </a:spcAft>
              <a:buClr>
                <a:srgbClr val="001D35"/>
              </a:buClr>
              <a:buSzPts val="1600"/>
              <a:buFont typeface="Trebuchet MS"/>
              <a:buChar char="●"/>
            </a:pPr>
            <a:r>
              <a:rPr lang="en" sz="1600">
                <a:solidFill>
                  <a:srgbClr val="001D35"/>
                </a:solidFill>
                <a:highlight>
                  <a:srgbClr val="FFFFFF"/>
                </a:highlight>
              </a:rPr>
              <a:t>Each move consists of taking the upper disk from one of the stacks and placing it on top of another stack or on an empty rod.</a:t>
            </a:r>
            <a:endParaRPr sz="1600">
              <a:solidFill>
                <a:srgbClr val="001D35"/>
              </a:solidFill>
              <a:highlight>
                <a:srgbClr val="FFFFFF"/>
              </a:highlight>
            </a:endParaRPr>
          </a:p>
          <a:p>
            <a:pPr indent="-215900" lvl="0" marL="342900" rtl="0" algn="l">
              <a:lnSpc>
                <a:spcPct val="100000"/>
              </a:lnSpc>
              <a:spcBef>
                <a:spcPts val="0"/>
              </a:spcBef>
              <a:spcAft>
                <a:spcPts val="0"/>
              </a:spcAft>
              <a:buClr>
                <a:srgbClr val="001D35"/>
              </a:buClr>
              <a:buSzPts val="1600"/>
              <a:buFont typeface="Trebuchet MS"/>
              <a:buChar char="●"/>
            </a:pPr>
            <a:r>
              <a:rPr lang="en" sz="1600">
                <a:solidFill>
                  <a:srgbClr val="001D35"/>
                </a:solidFill>
                <a:highlight>
                  <a:srgbClr val="FFFFFF"/>
                </a:highlight>
              </a:rPr>
              <a:t>No disk may be placed on top of a smaller disk.</a:t>
            </a:r>
            <a:endParaRPr sz="1600">
              <a:solidFill>
                <a:srgbClr val="001D35"/>
              </a:solidFill>
              <a:highlight>
                <a:srgbClr val="FFFFFF"/>
              </a:highlight>
            </a:endParaRPr>
          </a:p>
          <a:p>
            <a:pPr indent="0" lvl="0" marL="0" rtl="0" algn="l">
              <a:lnSpc>
                <a:spcPct val="100000"/>
              </a:lnSpc>
              <a:spcBef>
                <a:spcPts val="1500"/>
              </a:spcBef>
              <a:spcAft>
                <a:spcPts val="0"/>
              </a:spcAft>
              <a:buSzPts val="770"/>
              <a:buNone/>
            </a:pPr>
            <a:r>
              <a:rPr lang="en" sz="1600">
                <a:solidFill>
                  <a:srgbClr val="001D35"/>
                </a:solidFill>
                <a:highlight>
                  <a:srgbClr val="FFFFFF"/>
                </a:highlight>
              </a:rPr>
              <a:t>The minimal number of moves required to solve a Tower of Hanoi puzzle is 2^n - 1, where n is the number of disks.</a:t>
            </a:r>
            <a:endParaRPr sz="1600"/>
          </a:p>
          <a:p>
            <a:pPr indent="0" lvl="0" marL="0" rtl="0" algn="l">
              <a:lnSpc>
                <a:spcPct val="100000"/>
              </a:lnSpc>
              <a:spcBef>
                <a:spcPts val="1500"/>
              </a:spcBef>
              <a:spcAft>
                <a:spcPts val="1200"/>
              </a:spcAft>
              <a:buSzPts val="770"/>
              <a:buNone/>
            </a:pPr>
            <a:r>
              <a:t/>
            </a:r>
            <a:endParaRPr sz="1600"/>
          </a:p>
        </p:txBody>
      </p:sp>
      <p:sp>
        <p:nvSpPr>
          <p:cNvPr id="464" name="Google Shape;46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5" name="Google Shape;465;p56">
            <a:hlinkClick r:id="rId3"/>
          </p:cNvPr>
          <p:cNvPicPr preferRelativeResize="0"/>
          <p:nvPr/>
        </p:nvPicPr>
        <p:blipFill>
          <a:blip r:embed="rId4">
            <a:alphaModFix/>
          </a:blip>
          <a:stretch>
            <a:fillRect/>
          </a:stretch>
        </p:blipFill>
        <p:spPr>
          <a:xfrm>
            <a:off x="4379225" y="1304825"/>
            <a:ext cx="4419050" cy="3095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Exploring Towers of Hanoi</a:t>
            </a:r>
            <a:endParaRPr/>
          </a:p>
        </p:txBody>
      </p:sp>
      <p:sp>
        <p:nvSpPr>
          <p:cNvPr id="471" name="Google Shape;471;p57"/>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1"/>
                </a:solidFill>
              </a:rPr>
              <a:t>Text-based Approach Python</a:t>
            </a:r>
            <a:r>
              <a:rPr lang="en" sz="1800">
                <a:solidFill>
                  <a:srgbClr val="1F2328"/>
                </a:solidFill>
              </a:rPr>
              <a:t> (</a:t>
            </a:r>
            <a:r>
              <a:rPr lang="en" sz="1800" u="sng">
                <a:solidFill>
                  <a:schemeClr val="hlink"/>
                </a:solidFill>
                <a:hlinkClick r:id="rId3"/>
              </a:rPr>
              <a:t>Tutorial Google Colab</a:t>
            </a:r>
            <a:r>
              <a:rPr lang="en" sz="1800">
                <a:solidFill>
                  <a:srgbClr val="1F2328"/>
                </a:solidFill>
              </a:rPr>
              <a:t>)</a:t>
            </a:r>
            <a:endParaRPr sz="1800">
              <a:solidFill>
                <a:srgbClr val="1F2328"/>
              </a:solidFill>
            </a:endParaRPr>
          </a:p>
          <a:p>
            <a:pPr indent="0" lvl="0" marL="0" rtl="0" algn="l">
              <a:spcBef>
                <a:spcPts val="1200"/>
              </a:spcBef>
              <a:spcAft>
                <a:spcPts val="0"/>
              </a:spcAft>
              <a:buNone/>
            </a:pPr>
            <a:r>
              <a:t/>
            </a:r>
            <a:endParaRPr sz="1800">
              <a:solidFill>
                <a:srgbClr val="1F2328"/>
              </a:solidFill>
            </a:endParaRPr>
          </a:p>
          <a:p>
            <a:pPr indent="0" lvl="0" marL="0" rtl="0" algn="l">
              <a:spcBef>
                <a:spcPts val="1200"/>
              </a:spcBef>
              <a:spcAft>
                <a:spcPts val="0"/>
              </a:spcAft>
              <a:buNone/>
            </a:pPr>
            <a:r>
              <a:t/>
            </a:r>
            <a:endParaRPr sz="1800">
              <a:solidFill>
                <a:srgbClr val="1F2328"/>
              </a:solidFill>
            </a:endParaRPr>
          </a:p>
          <a:p>
            <a:pPr indent="0" lvl="0" marL="0" rtl="0" algn="l">
              <a:spcBef>
                <a:spcPts val="1200"/>
              </a:spcBef>
              <a:spcAft>
                <a:spcPts val="1200"/>
              </a:spcAft>
              <a:buNone/>
            </a:pPr>
            <a:r>
              <a:t/>
            </a:r>
            <a:endParaRPr sz="1800"/>
          </a:p>
        </p:txBody>
      </p:sp>
      <p:sp>
        <p:nvSpPr>
          <p:cNvPr id="472" name="Google Shape;47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3" name="Google Shape;473;p57">
            <a:hlinkClick r:id="rId4"/>
          </p:cNvPr>
          <p:cNvPicPr preferRelativeResize="0"/>
          <p:nvPr/>
        </p:nvPicPr>
        <p:blipFill>
          <a:blip r:embed="rId5">
            <a:alphaModFix/>
          </a:blip>
          <a:stretch>
            <a:fillRect/>
          </a:stretch>
        </p:blipFill>
        <p:spPr>
          <a:xfrm>
            <a:off x="540300" y="2571750"/>
            <a:ext cx="2914923" cy="1285700"/>
          </a:xfrm>
          <a:prstGeom prst="rect">
            <a:avLst/>
          </a:prstGeom>
          <a:noFill/>
          <a:ln>
            <a:noFill/>
          </a:ln>
        </p:spPr>
      </p:pic>
      <p:pic>
        <p:nvPicPr>
          <p:cNvPr id="474" name="Google Shape;474;p57"/>
          <p:cNvPicPr preferRelativeResize="0"/>
          <p:nvPr/>
        </p:nvPicPr>
        <p:blipFill>
          <a:blip r:embed="rId6">
            <a:alphaModFix/>
          </a:blip>
          <a:stretch>
            <a:fillRect/>
          </a:stretch>
        </p:blipFill>
        <p:spPr>
          <a:xfrm>
            <a:off x="3837675" y="1461625"/>
            <a:ext cx="4939049" cy="23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Solving Towers of Hanoi Recursively</a:t>
            </a:r>
            <a:endParaRPr/>
          </a:p>
        </p:txBody>
      </p:sp>
      <p:sp>
        <p:nvSpPr>
          <p:cNvPr id="480" name="Google Shape;480;p58"/>
          <p:cNvSpPr txBox="1"/>
          <p:nvPr>
            <p:ph idx="1" type="body"/>
          </p:nvPr>
        </p:nvSpPr>
        <p:spPr>
          <a:xfrm>
            <a:off x="311700" y="1266175"/>
            <a:ext cx="4540800" cy="3470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800">
                <a:solidFill>
                  <a:schemeClr val="accent1"/>
                </a:solidFill>
              </a:rPr>
              <a:t>Text-based Recursive Approach Python</a:t>
            </a:r>
            <a:r>
              <a:rPr lang="en" sz="1800">
                <a:solidFill>
                  <a:srgbClr val="1F2328"/>
                </a:solidFill>
              </a:rPr>
              <a:t> </a:t>
            </a:r>
            <a:endParaRPr sz="1800">
              <a:solidFill>
                <a:srgbClr val="1F2328"/>
              </a:solidFill>
            </a:endParaRPr>
          </a:p>
          <a:p>
            <a:pPr indent="0" lvl="0" marL="0" rtl="0" algn="l">
              <a:spcBef>
                <a:spcPts val="0"/>
              </a:spcBef>
              <a:spcAft>
                <a:spcPts val="0"/>
              </a:spcAft>
              <a:buNone/>
            </a:pPr>
            <a:r>
              <a:rPr lang="en" sz="1800">
                <a:solidFill>
                  <a:srgbClr val="1F2328"/>
                </a:solidFill>
              </a:rPr>
              <a:t>(</a:t>
            </a:r>
            <a:r>
              <a:rPr lang="en" sz="1800" u="sng">
                <a:solidFill>
                  <a:schemeClr val="hlink"/>
                </a:solidFill>
                <a:hlinkClick r:id="rId3"/>
              </a:rPr>
              <a:t>Source Code</a:t>
            </a:r>
            <a:r>
              <a:rPr lang="en" sz="1800">
                <a:solidFill>
                  <a:srgbClr val="1F2328"/>
                </a:solidFill>
              </a:rPr>
              <a:t>)</a:t>
            </a:r>
            <a:br>
              <a:rPr lang="en" sz="1800">
                <a:solidFill>
                  <a:srgbClr val="1F2328"/>
                </a:solidFill>
              </a:rPr>
            </a:br>
            <a:endParaRPr sz="1800">
              <a:solidFill>
                <a:srgbClr val="1F2328"/>
              </a:solidFill>
            </a:endParaRPr>
          </a:p>
          <a:p>
            <a:pPr indent="0" lvl="0" marL="0" rtl="0" algn="l">
              <a:spcBef>
                <a:spcPts val="0"/>
              </a:spcBef>
              <a:spcAft>
                <a:spcPts val="0"/>
              </a:spcAft>
              <a:buNone/>
            </a:pPr>
            <a:r>
              <a:rPr lang="en" sz="1800">
                <a:solidFill>
                  <a:srgbClr val="1F2328"/>
                </a:solidFill>
              </a:rPr>
              <a:t>To move the bottom disk, we need to move all the disks adobe it to another tower first. Then we can move the bottom disk to the empty tower and move the (n-1) remaining disks back on top of it. Namely:</a:t>
            </a:r>
            <a:endParaRPr sz="1800">
              <a:solidFill>
                <a:srgbClr val="1F2328"/>
              </a:solidFill>
            </a:endParaRPr>
          </a:p>
          <a:p>
            <a:pPr indent="0" lvl="0" marL="0" rtl="0" algn="l">
              <a:spcBef>
                <a:spcPts val="0"/>
              </a:spcBef>
              <a:spcAft>
                <a:spcPts val="0"/>
              </a:spcAft>
              <a:buNone/>
            </a:pPr>
            <a:r>
              <a:t/>
            </a:r>
            <a:endParaRPr sz="1800">
              <a:solidFill>
                <a:srgbClr val="1F2328"/>
              </a:solidFill>
            </a:endParaRPr>
          </a:p>
          <a:p>
            <a:pPr indent="-334327" lvl="0" marL="457200" rtl="0" algn="l">
              <a:spcBef>
                <a:spcPts val="0"/>
              </a:spcBef>
              <a:spcAft>
                <a:spcPts val="0"/>
              </a:spcAft>
              <a:buClr>
                <a:srgbClr val="1F2328"/>
              </a:buClr>
              <a:buSzPct val="100000"/>
              <a:buAutoNum type="arabicPeriod"/>
            </a:pPr>
            <a:r>
              <a:rPr lang="en" sz="1800">
                <a:solidFill>
                  <a:srgbClr val="1F2328"/>
                </a:solidFill>
              </a:rPr>
              <a:t>Move top (n-1) disks from tower A to B</a:t>
            </a:r>
            <a:endParaRPr sz="1800">
              <a:solidFill>
                <a:srgbClr val="1F2328"/>
              </a:solidFill>
            </a:endParaRPr>
          </a:p>
          <a:p>
            <a:pPr indent="-334327" lvl="0" marL="457200" rtl="0" algn="l">
              <a:spcBef>
                <a:spcPts val="0"/>
              </a:spcBef>
              <a:spcAft>
                <a:spcPts val="0"/>
              </a:spcAft>
              <a:buClr>
                <a:srgbClr val="1F2328"/>
              </a:buClr>
              <a:buSzPct val="100000"/>
              <a:buAutoNum type="arabicPeriod"/>
            </a:pPr>
            <a:r>
              <a:rPr lang="en" sz="1800">
                <a:solidFill>
                  <a:srgbClr val="1F2328"/>
                </a:solidFill>
              </a:rPr>
              <a:t>Move the bottom disk from tower A to C</a:t>
            </a:r>
            <a:endParaRPr sz="1800">
              <a:solidFill>
                <a:srgbClr val="1F2328"/>
              </a:solidFill>
            </a:endParaRPr>
          </a:p>
          <a:p>
            <a:pPr indent="-334327" lvl="0" marL="457200" rtl="0" algn="l">
              <a:spcBef>
                <a:spcPts val="0"/>
              </a:spcBef>
              <a:spcAft>
                <a:spcPts val="0"/>
              </a:spcAft>
              <a:buClr>
                <a:srgbClr val="1F2328"/>
              </a:buClr>
              <a:buSzPct val="100000"/>
              <a:buAutoNum type="arabicPeriod"/>
            </a:pPr>
            <a:r>
              <a:rPr lang="en" sz="1800">
                <a:solidFill>
                  <a:srgbClr val="1F2328"/>
                </a:solidFill>
              </a:rPr>
              <a:t>Move top (n-1) disks from tower B to C</a:t>
            </a:r>
            <a:endParaRPr sz="1800">
              <a:solidFill>
                <a:srgbClr val="1F2328"/>
              </a:solidFill>
            </a:endParaRPr>
          </a:p>
        </p:txBody>
      </p:sp>
      <p:sp>
        <p:nvSpPr>
          <p:cNvPr id="481" name="Google Shape;481;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58">
            <a:hlinkClick r:id="rId4"/>
          </p:cNvPr>
          <p:cNvPicPr preferRelativeResize="0"/>
          <p:nvPr/>
        </p:nvPicPr>
        <p:blipFill rotWithShape="1">
          <a:blip r:embed="rId5">
            <a:alphaModFix/>
          </a:blip>
          <a:srcRect b="0" l="0" r="2018" t="0"/>
          <a:stretch/>
        </p:blipFill>
        <p:spPr>
          <a:xfrm>
            <a:off x="4852500" y="1457225"/>
            <a:ext cx="3979800" cy="28395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CT Processes for Towers of Hanoi</a:t>
            </a:r>
            <a:endParaRPr sz="3200"/>
          </a:p>
        </p:txBody>
      </p:sp>
      <p:sp>
        <p:nvSpPr>
          <p:cNvPr id="488" name="Google Shape;488;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9" name="Google Shape;489;p59"/>
          <p:cNvSpPr txBox="1"/>
          <p:nvPr>
            <p:ph idx="1" type="body"/>
          </p:nvPr>
        </p:nvSpPr>
        <p:spPr>
          <a:xfrm>
            <a:off x="311700" y="1266175"/>
            <a:ext cx="2768100" cy="33027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808">
                <a:solidFill>
                  <a:schemeClr val="accent1"/>
                </a:solidFill>
              </a:rPr>
              <a:t>Practices</a:t>
            </a:r>
            <a:endParaRPr b="1" sz="1808">
              <a:solidFill>
                <a:schemeClr val="accent1"/>
              </a:solidFill>
            </a:endParaRPr>
          </a:p>
          <a:p>
            <a:pPr indent="-342900" lvl="0" marL="457200" rtl="0" algn="l">
              <a:spcBef>
                <a:spcPts val="1200"/>
              </a:spcBef>
              <a:spcAft>
                <a:spcPts val="0"/>
              </a:spcAft>
              <a:buSzPts val="1800"/>
              <a:buChar char="➔"/>
            </a:pPr>
            <a:r>
              <a:rPr lang="en" sz="1800">
                <a:solidFill>
                  <a:srgbClr val="FF0000"/>
                </a:solidFill>
              </a:rPr>
              <a:t>Logical Thinking</a:t>
            </a:r>
            <a:endParaRPr sz="1800"/>
          </a:p>
          <a:p>
            <a:pPr indent="-342900" lvl="0" marL="457200" rtl="0" algn="l">
              <a:spcBef>
                <a:spcPts val="0"/>
              </a:spcBef>
              <a:spcAft>
                <a:spcPts val="0"/>
              </a:spcAft>
              <a:buClr>
                <a:srgbClr val="FF0000"/>
              </a:buClr>
              <a:buSzPts val="1800"/>
              <a:buChar char="➔"/>
            </a:pPr>
            <a:r>
              <a:rPr lang="en" sz="1800">
                <a:solidFill>
                  <a:srgbClr val="FF0000"/>
                </a:solidFill>
              </a:rPr>
              <a:t>Abstraction</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Algorithm Design</a:t>
            </a:r>
            <a:endParaRPr sz="1800">
              <a:solidFill>
                <a:srgbClr val="FF0000"/>
              </a:solidFill>
            </a:endParaRPr>
          </a:p>
          <a:p>
            <a:pPr indent="-342900" lvl="0" marL="457200" rtl="0" algn="l">
              <a:spcBef>
                <a:spcPts val="0"/>
              </a:spcBef>
              <a:spcAft>
                <a:spcPts val="0"/>
              </a:spcAft>
              <a:buSzPts val="1800"/>
              <a:buChar char="➔"/>
            </a:pPr>
            <a:r>
              <a:rPr lang="en" sz="1800"/>
              <a:t>Data Collection &amp; Analysis</a:t>
            </a:r>
            <a:endParaRPr sz="1800"/>
          </a:p>
          <a:p>
            <a:pPr indent="-342900" lvl="0" marL="457200" rtl="0" algn="l">
              <a:spcBef>
                <a:spcPts val="0"/>
              </a:spcBef>
              <a:spcAft>
                <a:spcPts val="0"/>
              </a:spcAft>
              <a:buClr>
                <a:srgbClr val="FF0000"/>
              </a:buClr>
              <a:buSzPts val="1800"/>
              <a:buChar char="➔"/>
            </a:pPr>
            <a:r>
              <a:rPr lang="en" sz="1800">
                <a:solidFill>
                  <a:srgbClr val="FF0000"/>
                </a:solidFill>
              </a:rPr>
              <a:t>Data Representation</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Debugging</a:t>
            </a:r>
            <a:endParaRPr sz="1800">
              <a:solidFill>
                <a:srgbClr val="FF0000"/>
              </a:solidFill>
            </a:endParaRPr>
          </a:p>
          <a:p>
            <a:pPr indent="-342900" lvl="0" marL="457200" rtl="0" algn="l">
              <a:spcBef>
                <a:spcPts val="0"/>
              </a:spcBef>
              <a:spcAft>
                <a:spcPts val="0"/>
              </a:spcAft>
              <a:buSzPts val="1800"/>
              <a:buChar char="➔"/>
            </a:pPr>
            <a:r>
              <a:rPr lang="en" sz="1800">
                <a:solidFill>
                  <a:srgbClr val="FF0000"/>
                </a:solidFill>
              </a:rPr>
              <a:t>Decomposition</a:t>
            </a:r>
            <a:endParaRPr sz="1800"/>
          </a:p>
          <a:p>
            <a:pPr indent="-342900" lvl="0" marL="457200" rtl="0" algn="l">
              <a:spcBef>
                <a:spcPts val="0"/>
              </a:spcBef>
              <a:spcAft>
                <a:spcPts val="0"/>
              </a:spcAft>
              <a:buSzPts val="1800"/>
              <a:buChar char="➔"/>
            </a:pPr>
            <a:r>
              <a:rPr lang="en" sz="1800">
                <a:solidFill>
                  <a:srgbClr val="FF0000"/>
                </a:solidFill>
              </a:rPr>
              <a:t>Pattern Recognition</a:t>
            </a:r>
            <a:endParaRPr sz="1800"/>
          </a:p>
          <a:p>
            <a:pPr indent="-342900" lvl="0" marL="457200" rtl="0" algn="l">
              <a:spcBef>
                <a:spcPts val="0"/>
              </a:spcBef>
              <a:spcAft>
                <a:spcPts val="0"/>
              </a:spcAft>
              <a:buSzPts val="1800"/>
              <a:buChar char="➔"/>
            </a:pPr>
            <a:r>
              <a:rPr lang="en" sz="1800"/>
              <a:t>Testing &amp; Evaluating</a:t>
            </a:r>
            <a:endParaRPr sz="1800"/>
          </a:p>
        </p:txBody>
      </p:sp>
      <p:sp>
        <p:nvSpPr>
          <p:cNvPr id="490" name="Google Shape;490;p59"/>
          <p:cNvSpPr txBox="1"/>
          <p:nvPr>
            <p:ph idx="1" type="body"/>
          </p:nvPr>
        </p:nvSpPr>
        <p:spPr>
          <a:xfrm>
            <a:off x="3257425" y="1266175"/>
            <a:ext cx="2768100" cy="3302700"/>
          </a:xfrm>
          <a:prstGeom prst="rect">
            <a:avLst/>
          </a:prstGeom>
          <a:ln cap="flat" cmpd="sng" w="9525">
            <a:solidFill>
              <a:srgbClr val="1155CC"/>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800">
                <a:solidFill>
                  <a:srgbClr val="1155CC"/>
                </a:solidFill>
              </a:rPr>
              <a:t>Concepts</a:t>
            </a:r>
            <a:endParaRPr b="1" sz="1800">
              <a:solidFill>
                <a:srgbClr val="1155CC"/>
              </a:solidFill>
            </a:endParaRPr>
          </a:p>
          <a:p>
            <a:pPr indent="-342900" lvl="0" marL="457200" rtl="0" algn="l">
              <a:spcBef>
                <a:spcPts val="1200"/>
              </a:spcBef>
              <a:spcAft>
                <a:spcPts val="0"/>
              </a:spcAft>
              <a:buClr>
                <a:srgbClr val="FF0000"/>
              </a:buClr>
              <a:buSzPts val="1800"/>
              <a:buChar char="➔"/>
            </a:pPr>
            <a:r>
              <a:rPr lang="en" sz="1800">
                <a:solidFill>
                  <a:srgbClr val="FF0000"/>
                </a:solidFill>
              </a:rPr>
              <a:t>Conditionals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Data</a:t>
            </a:r>
            <a:endParaRPr sz="1800">
              <a:solidFill>
                <a:srgbClr val="FF0000"/>
              </a:solidFill>
            </a:endParaRPr>
          </a:p>
          <a:p>
            <a:pPr indent="-342900" lvl="0" marL="457200" rtl="0" algn="l">
              <a:spcBef>
                <a:spcPts val="0"/>
              </a:spcBef>
              <a:spcAft>
                <a:spcPts val="0"/>
              </a:spcAft>
              <a:buSzPts val="1800"/>
              <a:buChar char="➔"/>
            </a:pPr>
            <a:r>
              <a:rPr lang="en" sz="1800"/>
              <a:t>Events</a:t>
            </a:r>
            <a:endParaRPr sz="1800"/>
          </a:p>
          <a:p>
            <a:pPr indent="-342900" lvl="0" marL="457200" rtl="0" algn="l">
              <a:spcBef>
                <a:spcPts val="0"/>
              </a:spcBef>
              <a:spcAft>
                <a:spcPts val="0"/>
              </a:spcAft>
              <a:buSzPts val="1800"/>
              <a:buChar char="➔"/>
            </a:pPr>
            <a:r>
              <a:rPr lang="en" sz="1800">
                <a:solidFill>
                  <a:srgbClr val="FF0000"/>
                </a:solidFill>
              </a:rPr>
              <a:t>Functions</a:t>
            </a:r>
            <a:endParaRPr sz="1800"/>
          </a:p>
          <a:p>
            <a:pPr indent="-342900" lvl="0" marL="457200" rtl="0" algn="l">
              <a:spcBef>
                <a:spcPts val="0"/>
              </a:spcBef>
              <a:spcAft>
                <a:spcPts val="0"/>
              </a:spcAft>
              <a:buSzPts val="1800"/>
              <a:buChar char="➔"/>
            </a:pPr>
            <a:r>
              <a:rPr lang="en" sz="1800"/>
              <a:t>Input and Output</a:t>
            </a:r>
            <a:endParaRPr sz="1800"/>
          </a:p>
          <a:p>
            <a:pPr indent="-342900" lvl="0" marL="457200" rtl="0" algn="l">
              <a:spcBef>
                <a:spcPts val="0"/>
              </a:spcBef>
              <a:spcAft>
                <a:spcPts val="0"/>
              </a:spcAft>
              <a:buClr>
                <a:srgbClr val="FF0000"/>
              </a:buClr>
              <a:buSzPts val="1800"/>
              <a:buChar char="➔"/>
            </a:pPr>
            <a:r>
              <a:rPr lang="en" sz="1800">
                <a:solidFill>
                  <a:srgbClr val="FF0000"/>
                </a:solidFill>
              </a:rPr>
              <a:t>Operators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Repetition (Loops)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Sequences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Variables</a:t>
            </a:r>
            <a:endParaRPr>
              <a:solidFill>
                <a:srgbClr val="FF0000"/>
              </a:solidFill>
            </a:endParaRPr>
          </a:p>
        </p:txBody>
      </p:sp>
      <p:sp>
        <p:nvSpPr>
          <p:cNvPr id="491" name="Google Shape;491;p59"/>
          <p:cNvSpPr txBox="1"/>
          <p:nvPr>
            <p:ph idx="1" type="body"/>
          </p:nvPr>
        </p:nvSpPr>
        <p:spPr>
          <a:xfrm>
            <a:off x="6203150" y="1256475"/>
            <a:ext cx="2768100" cy="33027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Approaches</a:t>
            </a:r>
            <a:endParaRPr b="1" sz="1800">
              <a:solidFill>
                <a:srgbClr val="CC0000"/>
              </a:solidFill>
            </a:endParaRPr>
          </a:p>
          <a:p>
            <a:pPr indent="-342900" lvl="0" marL="457200" rtl="0" algn="l">
              <a:spcBef>
                <a:spcPts val="1200"/>
              </a:spcBef>
              <a:spcAft>
                <a:spcPts val="0"/>
              </a:spcAft>
              <a:buClr>
                <a:srgbClr val="FF0000"/>
              </a:buClr>
              <a:buSzPts val="1800"/>
              <a:buChar char="➔"/>
            </a:pPr>
            <a:r>
              <a:rPr lang="en" sz="1800">
                <a:solidFill>
                  <a:srgbClr val="FF0000"/>
                </a:solidFill>
              </a:rPr>
              <a:t>Tinker</a:t>
            </a:r>
            <a:endParaRPr sz="1800">
              <a:solidFill>
                <a:srgbClr val="FF0000"/>
              </a:solidFill>
            </a:endParaRPr>
          </a:p>
          <a:p>
            <a:pPr indent="-342900" lvl="0" marL="457200" rtl="0" algn="l">
              <a:spcBef>
                <a:spcPts val="0"/>
              </a:spcBef>
              <a:spcAft>
                <a:spcPts val="0"/>
              </a:spcAft>
              <a:buSzPts val="1800"/>
              <a:buChar char="➔"/>
            </a:pPr>
            <a:r>
              <a:rPr lang="en" sz="1800"/>
              <a:t>Make</a:t>
            </a:r>
            <a:endParaRPr sz="1800"/>
          </a:p>
          <a:p>
            <a:pPr indent="-342900" lvl="0" marL="457200" rtl="0" algn="l">
              <a:spcBef>
                <a:spcPts val="0"/>
              </a:spcBef>
              <a:spcAft>
                <a:spcPts val="0"/>
              </a:spcAft>
              <a:buSzPts val="1800"/>
              <a:buChar char="➔"/>
            </a:pPr>
            <a:r>
              <a:rPr lang="en" sz="1800"/>
              <a:t>Reuse &amp; Remix</a:t>
            </a:r>
            <a:endParaRPr sz="1800"/>
          </a:p>
          <a:p>
            <a:pPr indent="-342900" lvl="0" marL="457200" rtl="0" algn="l">
              <a:spcBef>
                <a:spcPts val="0"/>
              </a:spcBef>
              <a:spcAft>
                <a:spcPts val="0"/>
              </a:spcAft>
              <a:buSzPts val="1800"/>
              <a:buChar char="➔"/>
            </a:pPr>
            <a:r>
              <a:rPr lang="en" sz="1800">
                <a:solidFill>
                  <a:srgbClr val="FF0000"/>
                </a:solidFill>
              </a:rPr>
              <a:t>Unplugged</a:t>
            </a:r>
            <a:endParaRPr sz="1800"/>
          </a:p>
          <a:p>
            <a:pPr indent="-342900" lvl="0" marL="457200" rtl="0" algn="l">
              <a:spcBef>
                <a:spcPts val="0"/>
              </a:spcBef>
              <a:spcAft>
                <a:spcPts val="0"/>
              </a:spcAft>
              <a:buClr>
                <a:srgbClr val="FF0000"/>
              </a:buClr>
              <a:buSzPts val="1800"/>
              <a:buChar char="➔"/>
            </a:pPr>
            <a:r>
              <a:rPr lang="en" sz="1800">
                <a:solidFill>
                  <a:srgbClr val="FF0000"/>
                </a:solidFill>
              </a:rPr>
              <a:t>Create</a:t>
            </a:r>
            <a:endParaRPr sz="1800">
              <a:solidFill>
                <a:srgbClr val="FF0000"/>
              </a:solidFill>
            </a:endParaRPr>
          </a:p>
          <a:p>
            <a:pPr indent="-342900" lvl="0" marL="457200" rtl="0" algn="l">
              <a:spcBef>
                <a:spcPts val="0"/>
              </a:spcBef>
              <a:spcAft>
                <a:spcPts val="0"/>
              </a:spcAft>
              <a:buSzPts val="1800"/>
              <a:buChar char="➔"/>
            </a:pPr>
            <a:r>
              <a:rPr lang="en" sz="1800"/>
              <a:t>Collaborate</a:t>
            </a:r>
            <a:endParaRPr sz="1800"/>
          </a:p>
          <a:p>
            <a:pPr indent="-342900" lvl="0" marL="457200" rtl="0" algn="l">
              <a:spcBef>
                <a:spcPts val="0"/>
              </a:spcBef>
              <a:spcAft>
                <a:spcPts val="0"/>
              </a:spcAft>
              <a:buClr>
                <a:srgbClr val="FF0000"/>
              </a:buClr>
              <a:buSzPts val="1800"/>
              <a:buChar char="➔"/>
            </a:pPr>
            <a:r>
              <a:rPr lang="en" sz="1800">
                <a:solidFill>
                  <a:srgbClr val="FF0000"/>
                </a:solidFill>
              </a:rPr>
              <a:t>Debug</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Persevere</a:t>
            </a:r>
            <a:endParaRPr sz="1800">
              <a:solidFill>
                <a:srgbClr val="FF0000"/>
              </a:solidFill>
            </a:endParaRPr>
          </a:p>
        </p:txBody>
      </p:sp>
      <p:sp>
        <p:nvSpPr>
          <p:cNvPr id="492" name="Google Shape;492;p59"/>
          <p:cNvSpPr/>
          <p:nvPr/>
        </p:nvSpPr>
        <p:spPr>
          <a:xfrm>
            <a:off x="447650" y="250675"/>
            <a:ext cx="1034100" cy="819300"/>
          </a:xfrm>
          <a:prstGeom prst="wedgeEllipseCallout">
            <a:avLst>
              <a:gd fmla="val 61684" name="adj1"/>
              <a:gd fmla="val 53268" name="adj2"/>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rebuchet MS"/>
                <a:ea typeface="Trebuchet MS"/>
                <a:cs typeface="Trebuchet MS"/>
                <a:sym typeface="Trebuchet MS"/>
              </a:rPr>
              <a:t>Let us talk!</a:t>
            </a:r>
            <a:endParaRPr>
              <a:solidFill>
                <a:schemeClr val="lt1"/>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60">
            <a:hlinkClick r:id="rId3"/>
          </p:cNvPr>
          <p:cNvSpPr/>
          <p:nvPr/>
        </p:nvSpPr>
        <p:spPr>
          <a:xfrm>
            <a:off x="6423775" y="210400"/>
            <a:ext cx="1020600" cy="55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pic>
        <p:nvPicPr>
          <p:cNvPr id="499" name="Google Shape;499;p60">
            <a:hlinkClick r:id="rId4"/>
          </p:cNvPr>
          <p:cNvPicPr preferRelativeResize="0"/>
          <p:nvPr/>
        </p:nvPicPr>
        <p:blipFill>
          <a:blip r:embed="rId5">
            <a:alphaModFix/>
          </a:blip>
          <a:stretch>
            <a:fillRect/>
          </a:stretch>
        </p:blipFill>
        <p:spPr>
          <a:xfrm>
            <a:off x="1143000" y="796425"/>
            <a:ext cx="7406490" cy="4042274"/>
          </a:xfrm>
          <a:prstGeom prst="rect">
            <a:avLst/>
          </a:prstGeom>
          <a:noFill/>
          <a:ln>
            <a:noFill/>
          </a:ln>
        </p:spPr>
      </p:pic>
      <p:pic>
        <p:nvPicPr>
          <p:cNvPr id="500" name="Google Shape;500;p60">
            <a:hlinkClick r:id="rId6"/>
          </p:cNvPr>
          <p:cNvPicPr preferRelativeResize="0"/>
          <p:nvPr/>
        </p:nvPicPr>
        <p:blipFill>
          <a:blip r:embed="rId7">
            <a:alphaModFix/>
          </a:blip>
          <a:stretch>
            <a:fillRect/>
          </a:stretch>
        </p:blipFill>
        <p:spPr>
          <a:xfrm>
            <a:off x="872250" y="595550"/>
            <a:ext cx="1733800" cy="720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CC0000"/>
                </a:solidFill>
              </a:rPr>
              <a:t>CT Tools &amp; Approaches</a:t>
            </a:r>
            <a:endParaRPr>
              <a:solidFill>
                <a:srgbClr val="CC0000"/>
              </a:solidFill>
            </a:endParaRPr>
          </a:p>
        </p:txBody>
      </p:sp>
      <p:sp>
        <p:nvSpPr>
          <p:cNvPr id="506" name="Google Shape;506;p61"/>
          <p:cNvSpPr txBox="1"/>
          <p:nvPr>
            <p:ph idx="1" type="body"/>
          </p:nvPr>
        </p:nvSpPr>
        <p:spPr>
          <a:xfrm>
            <a:off x="662525" y="1266175"/>
            <a:ext cx="36492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Pedagogical Approaches for Learning</a:t>
            </a:r>
            <a:endParaRPr b="1" sz="2200">
              <a:solidFill>
                <a:srgbClr val="CC0000"/>
              </a:solidFill>
            </a:endParaRPr>
          </a:p>
          <a:p>
            <a:pPr indent="-342900" lvl="0" marL="457200" rtl="0" algn="l">
              <a:spcBef>
                <a:spcPts val="1200"/>
              </a:spcBef>
              <a:spcAft>
                <a:spcPts val="0"/>
              </a:spcAft>
              <a:buSzPts val="1800"/>
              <a:buChar char="●"/>
            </a:pPr>
            <a:r>
              <a:rPr lang="en" sz="1800"/>
              <a:t>CS Unplugged</a:t>
            </a:r>
            <a:endParaRPr sz="1800"/>
          </a:p>
          <a:p>
            <a:pPr indent="-330200" lvl="1" marL="914400" rtl="0" algn="l">
              <a:spcBef>
                <a:spcPts val="0"/>
              </a:spcBef>
              <a:spcAft>
                <a:spcPts val="0"/>
              </a:spcAft>
              <a:buSzPts val="1600"/>
              <a:buChar char="○"/>
            </a:pPr>
            <a:r>
              <a:rPr lang="en" sz="1600"/>
              <a:t>Paper - Pencil</a:t>
            </a:r>
            <a:endParaRPr sz="1600"/>
          </a:p>
          <a:p>
            <a:pPr indent="-330200" lvl="1" marL="914400" rtl="0" algn="l">
              <a:spcBef>
                <a:spcPts val="0"/>
              </a:spcBef>
              <a:spcAft>
                <a:spcPts val="0"/>
              </a:spcAft>
              <a:buSzPts val="1600"/>
              <a:buChar char="○"/>
            </a:pPr>
            <a:r>
              <a:rPr lang="en" sz="1600"/>
              <a:t>Tangible items</a:t>
            </a:r>
            <a:endParaRPr sz="1600"/>
          </a:p>
          <a:p>
            <a:pPr indent="-342900" lvl="0" marL="457200" rtl="0" algn="l">
              <a:spcBef>
                <a:spcPts val="0"/>
              </a:spcBef>
              <a:spcAft>
                <a:spcPts val="0"/>
              </a:spcAft>
              <a:buSzPts val="1800"/>
              <a:buChar char="●"/>
            </a:pPr>
            <a:r>
              <a:rPr lang="en" sz="1800"/>
              <a:t>Block-based programming</a:t>
            </a:r>
            <a:endParaRPr sz="1800"/>
          </a:p>
          <a:p>
            <a:pPr indent="-342900" lvl="0" marL="457200" rtl="0" algn="l">
              <a:spcBef>
                <a:spcPts val="0"/>
              </a:spcBef>
              <a:spcAft>
                <a:spcPts val="0"/>
              </a:spcAft>
              <a:buSzPts val="1800"/>
              <a:buChar char="●"/>
            </a:pPr>
            <a:r>
              <a:rPr lang="en" sz="1800"/>
              <a:t>Game-based learning</a:t>
            </a:r>
            <a:endParaRPr sz="1800"/>
          </a:p>
          <a:p>
            <a:pPr indent="-342900" lvl="0" marL="457200" rtl="0" algn="l">
              <a:spcBef>
                <a:spcPts val="0"/>
              </a:spcBef>
              <a:spcAft>
                <a:spcPts val="0"/>
              </a:spcAft>
              <a:buSzPts val="1800"/>
              <a:buChar char="●"/>
            </a:pPr>
            <a:r>
              <a:rPr lang="en" sz="1800"/>
              <a:t>Text-based Programming</a:t>
            </a:r>
            <a:endParaRPr sz="1800"/>
          </a:p>
        </p:txBody>
      </p:sp>
      <p:sp>
        <p:nvSpPr>
          <p:cNvPr id="507" name="Google Shape;507;p61"/>
          <p:cNvSpPr txBox="1"/>
          <p:nvPr>
            <p:ph idx="2" type="body"/>
          </p:nvPr>
        </p:nvSpPr>
        <p:spPr>
          <a:xfrm>
            <a:off x="4311600" y="1266175"/>
            <a:ext cx="45207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Problems/Tasks for Concepts (Recursive)</a:t>
            </a:r>
            <a:endParaRPr b="1"/>
          </a:p>
          <a:p>
            <a:pPr indent="-330200" lvl="0" marL="457200" rtl="0" algn="l">
              <a:spcBef>
                <a:spcPts val="1200"/>
              </a:spcBef>
              <a:spcAft>
                <a:spcPts val="0"/>
              </a:spcAft>
              <a:buSzPts val="1600"/>
              <a:buChar char="●"/>
            </a:pPr>
            <a:r>
              <a:rPr lang="en" sz="1600"/>
              <a:t>Solving a Maze</a:t>
            </a:r>
            <a:endParaRPr sz="1600"/>
          </a:p>
          <a:p>
            <a:pPr indent="-330200" lvl="0" marL="457200" rtl="0" algn="l">
              <a:spcBef>
                <a:spcPts val="0"/>
              </a:spcBef>
              <a:spcAft>
                <a:spcPts val="0"/>
              </a:spcAft>
              <a:buSzPts val="1600"/>
              <a:buChar char="●"/>
            </a:pPr>
            <a:r>
              <a:rPr lang="en" sz="1600"/>
              <a:t>Towers of Hanoi</a:t>
            </a:r>
            <a:endParaRPr sz="1600"/>
          </a:p>
          <a:p>
            <a:pPr indent="0" lvl="0" marL="0" rtl="0" algn="l">
              <a:spcBef>
                <a:spcPts val="1200"/>
              </a:spcBef>
              <a:spcAft>
                <a:spcPts val="0"/>
              </a:spcAft>
              <a:buNone/>
            </a:pPr>
            <a:r>
              <a:rPr b="1" lang="en" sz="1800">
                <a:solidFill>
                  <a:srgbClr val="CC0000"/>
                </a:solidFill>
              </a:rPr>
              <a:t>To teach all practices of Computational Thinking!</a:t>
            </a:r>
            <a:endParaRPr b="1" sz="1800">
              <a:solidFill>
                <a:srgbClr val="CC0000"/>
              </a:solidFill>
            </a:endParaRPr>
          </a:p>
          <a:p>
            <a:pPr indent="0" lvl="0" marL="0" rtl="0" algn="l">
              <a:spcBef>
                <a:spcPts val="1200"/>
              </a:spcBef>
              <a:spcAft>
                <a:spcPts val="1200"/>
              </a:spcAft>
              <a:buNone/>
            </a:pPr>
            <a:r>
              <a:t/>
            </a:r>
            <a:endParaRPr/>
          </a:p>
        </p:txBody>
      </p:sp>
      <p:sp>
        <p:nvSpPr>
          <p:cNvPr id="508" name="Google Shape;50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9" name="Google Shape;509;p61"/>
          <p:cNvPicPr preferRelativeResize="0"/>
          <p:nvPr/>
        </p:nvPicPr>
        <p:blipFill>
          <a:blip r:embed="rId3">
            <a:alphaModFix/>
          </a:blip>
          <a:stretch>
            <a:fillRect/>
          </a:stretch>
        </p:blipFill>
        <p:spPr>
          <a:xfrm>
            <a:off x="5703572" y="3144700"/>
            <a:ext cx="1736775" cy="1424175"/>
          </a:xfrm>
          <a:prstGeom prst="rect">
            <a:avLst/>
          </a:prstGeom>
          <a:noFill/>
          <a:ln>
            <a:noFill/>
          </a:ln>
        </p:spPr>
      </p:pic>
      <p:cxnSp>
        <p:nvCxnSpPr>
          <p:cNvPr id="510" name="Google Shape;510;p61"/>
          <p:cNvCxnSpPr/>
          <p:nvPr/>
        </p:nvCxnSpPr>
        <p:spPr>
          <a:xfrm>
            <a:off x="4060175" y="1284750"/>
            <a:ext cx="13500" cy="3075300"/>
          </a:xfrm>
          <a:prstGeom prst="straightConnector1">
            <a:avLst/>
          </a:prstGeom>
          <a:noFill/>
          <a:ln cap="flat" cmpd="sng" w="19050">
            <a:solidFill>
              <a:srgbClr val="CC0000"/>
            </a:solidFill>
            <a:prstDash val="lgDash"/>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Characteristics of Computational Thinking</a:t>
            </a:r>
            <a:endParaRPr/>
          </a:p>
        </p:txBody>
      </p:sp>
      <p:sp>
        <p:nvSpPr>
          <p:cNvPr id="100" name="Google Shape;100;p17"/>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Conceptualizing, not programming</a:t>
            </a:r>
            <a:endParaRPr sz="1800"/>
          </a:p>
          <a:p>
            <a:pPr indent="-342900" lvl="0" marL="457200" rtl="0" algn="l">
              <a:spcBef>
                <a:spcPts val="0"/>
              </a:spcBef>
              <a:spcAft>
                <a:spcPts val="0"/>
              </a:spcAft>
              <a:buSzPts val="1800"/>
              <a:buChar char="★"/>
            </a:pPr>
            <a:r>
              <a:rPr lang="en" sz="1800"/>
              <a:t>Fundamental, not rote skill</a:t>
            </a:r>
            <a:endParaRPr sz="1800"/>
          </a:p>
          <a:p>
            <a:pPr indent="-342900" lvl="0" marL="457200" rtl="0" algn="l">
              <a:spcBef>
                <a:spcPts val="0"/>
              </a:spcBef>
              <a:spcAft>
                <a:spcPts val="0"/>
              </a:spcAft>
              <a:buSzPts val="1800"/>
              <a:buChar char="★"/>
            </a:pPr>
            <a:r>
              <a:rPr lang="en" sz="1800"/>
              <a:t>A way that humans, not computers, think</a:t>
            </a:r>
            <a:endParaRPr sz="1800"/>
          </a:p>
          <a:p>
            <a:pPr indent="-342900" lvl="0" marL="457200" rtl="0" algn="l">
              <a:spcBef>
                <a:spcPts val="0"/>
              </a:spcBef>
              <a:spcAft>
                <a:spcPts val="0"/>
              </a:spcAft>
              <a:buSzPts val="1800"/>
              <a:buChar char="★"/>
            </a:pPr>
            <a:r>
              <a:rPr lang="en" sz="1800"/>
              <a:t>Complements and combines mathematical and engineering thinking</a:t>
            </a:r>
            <a:endParaRPr sz="1800"/>
          </a:p>
          <a:p>
            <a:pPr indent="-342900" lvl="0" marL="457200" rtl="0" algn="l">
              <a:spcBef>
                <a:spcPts val="0"/>
              </a:spcBef>
              <a:spcAft>
                <a:spcPts val="0"/>
              </a:spcAft>
              <a:buSzPts val="1800"/>
              <a:buChar char="★"/>
            </a:pPr>
            <a:r>
              <a:rPr lang="en" sz="1800"/>
              <a:t>Ideas, not artifacts</a:t>
            </a:r>
            <a:endParaRPr sz="1800"/>
          </a:p>
          <a:p>
            <a:pPr indent="-342900" lvl="0" marL="457200" rtl="0" algn="l">
              <a:spcBef>
                <a:spcPts val="0"/>
              </a:spcBef>
              <a:spcAft>
                <a:spcPts val="0"/>
              </a:spcAft>
              <a:buSzPts val="1800"/>
              <a:buChar char="★"/>
            </a:pPr>
            <a:r>
              <a:rPr lang="en" sz="1800"/>
              <a:t>For everyone, everywhere</a:t>
            </a:r>
            <a:endParaRPr sz="1800"/>
          </a:p>
        </p:txBody>
      </p:sp>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7">
            <a:hlinkClick r:id="rId3"/>
          </p:cNvPr>
          <p:cNvPicPr preferRelativeResize="0"/>
          <p:nvPr/>
        </p:nvPicPr>
        <p:blipFill>
          <a:blip r:embed="rId4">
            <a:alphaModFix/>
          </a:blip>
          <a:stretch>
            <a:fillRect/>
          </a:stretch>
        </p:blipFill>
        <p:spPr>
          <a:xfrm>
            <a:off x="4311600" y="1533425"/>
            <a:ext cx="4081651" cy="27211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2"/>
          <p:cNvSpPr txBox="1"/>
          <p:nvPr>
            <p:ph type="title"/>
          </p:nvPr>
        </p:nvSpPr>
        <p:spPr>
          <a:xfrm>
            <a:off x="311700" y="1043400"/>
            <a:ext cx="8571300" cy="144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E06666"/>
                </a:solidFill>
              </a:rPr>
              <a:t>Thank you for participating!</a:t>
            </a:r>
            <a:br>
              <a:rPr lang="en">
                <a:solidFill>
                  <a:srgbClr val="E06666"/>
                </a:solidFill>
              </a:rPr>
            </a:br>
            <a:r>
              <a:rPr lang="en">
                <a:solidFill>
                  <a:srgbClr val="EA9999"/>
                </a:solidFill>
              </a:rPr>
              <a:t>Questions &amp; Comments</a:t>
            </a:r>
            <a:endParaRPr>
              <a:solidFill>
                <a:srgbClr val="EA9999"/>
              </a:solidFill>
            </a:endParaRPr>
          </a:p>
        </p:txBody>
      </p:sp>
      <p:sp>
        <p:nvSpPr>
          <p:cNvPr id="516" name="Google Shape;51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17" name="Google Shape;517;p62"/>
          <p:cNvSpPr txBox="1"/>
          <p:nvPr/>
        </p:nvSpPr>
        <p:spPr>
          <a:xfrm>
            <a:off x="2547025" y="3222675"/>
            <a:ext cx="3800700" cy="8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rebuchet MS"/>
                <a:ea typeface="Trebuchet MS"/>
                <a:cs typeface="Trebuchet MS"/>
                <a:sym typeface="Trebuchet MS"/>
              </a:rPr>
              <a:t>Yasemin Gulbahar</a:t>
            </a:r>
            <a:br>
              <a:rPr b="1" lang="en" sz="1800">
                <a:solidFill>
                  <a:schemeClr val="lt1"/>
                </a:solidFill>
                <a:latin typeface="Trebuchet MS"/>
                <a:ea typeface="Trebuchet MS"/>
                <a:cs typeface="Trebuchet MS"/>
                <a:sym typeface="Trebuchet MS"/>
              </a:rPr>
            </a:br>
            <a:r>
              <a:rPr b="1" lang="en" sz="1800" u="sng">
                <a:solidFill>
                  <a:srgbClr val="CFE2F3"/>
                </a:solidFill>
                <a:latin typeface="Trebuchet MS"/>
                <a:ea typeface="Trebuchet MS"/>
                <a:cs typeface="Trebuchet MS"/>
                <a:sym typeface="Trebuchet MS"/>
              </a:rPr>
              <a:t>gulbahar@tc.columbia.edu </a:t>
            </a:r>
            <a:r>
              <a:rPr b="1" lang="en" sz="1800">
                <a:solidFill>
                  <a:srgbClr val="CFE2F3"/>
                </a:solidFill>
                <a:latin typeface="Trebuchet MS"/>
                <a:ea typeface="Trebuchet MS"/>
                <a:cs typeface="Trebuchet MS"/>
                <a:sym typeface="Trebuchet MS"/>
              </a:rPr>
              <a:t> </a:t>
            </a:r>
            <a:endParaRPr b="1" sz="1800">
              <a:solidFill>
                <a:srgbClr val="CFE2F3"/>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08" name="Google Shape;108;p18"/>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Logical Thinking</a:t>
            </a:r>
            <a:endParaRPr b="1">
              <a:solidFill>
                <a:schemeClr val="accent1"/>
              </a:solidFill>
            </a:endParaRPr>
          </a:p>
          <a:p>
            <a:pPr indent="0" lvl="0" marL="0" rtl="0" algn="l">
              <a:spcBef>
                <a:spcPts val="1200"/>
              </a:spcBef>
              <a:spcAft>
                <a:spcPts val="1200"/>
              </a:spcAft>
              <a:buNone/>
            </a:pPr>
            <a:r>
              <a:rPr lang="en"/>
              <a:t>Logical thinking means thinking using logic. It involves starting with a premise (information that you believe to be true) and then using reasoning to come up with a conclusion that makes sense based on the premise.</a:t>
            </a:r>
            <a:endParaRPr/>
          </a:p>
        </p:txBody>
      </p:sp>
      <p:sp>
        <p:nvSpPr>
          <p:cNvPr id="109" name="Google Shape;109;p18"/>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solidFill>
                <a:schemeClr val="accent1"/>
              </a:solidFill>
            </a:endParaRPr>
          </a:p>
          <a:p>
            <a:pPr indent="-317500" lvl="0" marL="457200" rtl="0" algn="l">
              <a:spcBef>
                <a:spcPts val="1200"/>
              </a:spcBef>
              <a:spcAft>
                <a:spcPts val="0"/>
              </a:spcAft>
              <a:buSzPts val="1400"/>
              <a:buChar char="●"/>
            </a:pPr>
            <a:r>
              <a:rPr lang="en" u="sng"/>
              <a:t>Deductive</a:t>
            </a:r>
            <a:r>
              <a:rPr lang="en"/>
              <a:t>: uses a specific premise that leads to a specific and accurate conclusion (e.g., All squares are rectangles. All rectangles have four sides; therefore, all squares have four sides.).</a:t>
            </a:r>
            <a:endParaRPr/>
          </a:p>
          <a:p>
            <a:pPr indent="-317500" lvl="0" marL="457200" rtl="0" algn="l">
              <a:spcBef>
                <a:spcPts val="0"/>
              </a:spcBef>
              <a:spcAft>
                <a:spcPts val="0"/>
              </a:spcAft>
              <a:buSzPts val="1400"/>
              <a:buChar char="●"/>
            </a:pPr>
            <a:r>
              <a:rPr lang="en" u="sng"/>
              <a:t>Inductive</a:t>
            </a:r>
            <a:r>
              <a:rPr lang="en"/>
              <a:t>: uses a specific premise that leads to a broad and not necessarily accurate conclusion (e.g., The grade 6 students in the class like gym period; therefore, all grade 6 students like gym period.).</a:t>
            </a:r>
            <a:endParaRPr/>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18"/>
          <p:cNvPicPr preferRelativeResize="0"/>
          <p:nvPr/>
        </p:nvPicPr>
        <p:blipFill>
          <a:blip r:embed="rId3">
            <a:alphaModFix/>
          </a:blip>
          <a:stretch>
            <a:fillRect/>
          </a:stretch>
        </p:blipFill>
        <p:spPr>
          <a:xfrm>
            <a:off x="1162050" y="2963150"/>
            <a:ext cx="1951751" cy="1951751"/>
          </a:xfrm>
          <a:prstGeom prst="rect">
            <a:avLst/>
          </a:prstGeom>
          <a:noFill/>
          <a:ln>
            <a:noFill/>
          </a:ln>
        </p:spPr>
      </p:pic>
      <p:sp>
        <p:nvSpPr>
          <p:cNvPr id="112" name="Google Shape;112;p18"/>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18" name="Google Shape;118;p19"/>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Abstraction</a:t>
            </a:r>
            <a:r>
              <a:rPr b="1" lang="en">
                <a:solidFill>
                  <a:srgbClr val="1155CC"/>
                </a:solidFill>
              </a:rPr>
              <a:t> </a:t>
            </a:r>
            <a:endParaRPr b="1">
              <a:solidFill>
                <a:srgbClr val="1155CC"/>
              </a:solidFill>
            </a:endParaRPr>
          </a:p>
          <a:p>
            <a:pPr indent="0" lvl="0" marL="0" rtl="0" algn="l">
              <a:spcBef>
                <a:spcPts val="1200"/>
              </a:spcBef>
              <a:spcAft>
                <a:spcPts val="1200"/>
              </a:spcAft>
              <a:buNone/>
            </a:pPr>
            <a:r>
              <a:rPr lang="en"/>
              <a:t>Abstraction is about reducing the complexity of a problem or task by focusing on what is important, capturing relevant information and removing unnecessary details.</a:t>
            </a:r>
            <a:endParaRPr/>
          </a:p>
        </p:txBody>
      </p:sp>
      <p:sp>
        <p:nvSpPr>
          <p:cNvPr id="119" name="Google Shape;119;p19"/>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Identify the most important skills for a baseball pitcher.</a:t>
            </a:r>
            <a:endParaRPr/>
          </a:p>
          <a:p>
            <a:pPr indent="-317500" lvl="0" marL="457200" rtl="0" algn="l">
              <a:spcBef>
                <a:spcPts val="0"/>
              </a:spcBef>
              <a:spcAft>
                <a:spcPts val="0"/>
              </a:spcAft>
              <a:buSzPts val="1400"/>
              <a:buChar char="●"/>
            </a:pPr>
            <a:r>
              <a:rPr lang="en"/>
              <a:t>Represent the actions run, stop and hop using images.</a:t>
            </a:r>
            <a:endParaRPr/>
          </a:p>
          <a:p>
            <a:pPr indent="-317500" lvl="0" marL="457200" rtl="0" algn="l">
              <a:spcBef>
                <a:spcPts val="0"/>
              </a:spcBef>
              <a:spcAft>
                <a:spcPts val="0"/>
              </a:spcAft>
              <a:buSzPts val="1400"/>
              <a:buChar char="●"/>
            </a:pPr>
            <a:r>
              <a:rPr lang="en"/>
              <a:t>Code a simulation of a volcano erupting.</a:t>
            </a:r>
            <a:endParaRPr/>
          </a:p>
          <a:p>
            <a:pPr indent="-317500" lvl="0" marL="457200" rtl="0" algn="l">
              <a:spcBef>
                <a:spcPts val="0"/>
              </a:spcBef>
              <a:spcAft>
                <a:spcPts val="0"/>
              </a:spcAft>
              <a:buSzPts val="1400"/>
              <a:buChar char="●"/>
            </a:pPr>
            <a:r>
              <a:rPr lang="en"/>
              <a:t>Identify the appropriate formula to use to solve a physics problem.</a:t>
            </a:r>
            <a:endParaRPr/>
          </a:p>
        </p:txBody>
      </p:sp>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19"/>
          <p:cNvPicPr preferRelativeResize="0"/>
          <p:nvPr/>
        </p:nvPicPr>
        <p:blipFill>
          <a:blip r:embed="rId3">
            <a:alphaModFix/>
          </a:blip>
          <a:stretch>
            <a:fillRect/>
          </a:stretch>
        </p:blipFill>
        <p:spPr>
          <a:xfrm>
            <a:off x="1022000" y="2638650"/>
            <a:ext cx="2115925" cy="2115925"/>
          </a:xfrm>
          <a:prstGeom prst="rect">
            <a:avLst/>
          </a:prstGeom>
          <a:noFill/>
          <a:ln>
            <a:noFill/>
          </a:ln>
        </p:spPr>
      </p:pic>
      <p:sp>
        <p:nvSpPr>
          <p:cNvPr id="122" name="Google Shape;122;p19"/>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28" name="Google Shape;128;p20"/>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Algorithmic thinking/Algorithm Design</a:t>
            </a:r>
            <a:endParaRPr b="1">
              <a:solidFill>
                <a:srgbClr val="1155CC"/>
              </a:solidFill>
            </a:endParaRPr>
          </a:p>
          <a:p>
            <a:pPr indent="0" lvl="0" marL="0" rtl="0" algn="l">
              <a:spcBef>
                <a:spcPts val="1200"/>
              </a:spcBef>
              <a:spcAft>
                <a:spcPts val="1200"/>
              </a:spcAft>
              <a:buNone/>
            </a:pPr>
            <a:r>
              <a:rPr lang="en"/>
              <a:t>An algorithm is a series of ordered, logical and unambiguous rules or instructions necessary to solve a problem or achieve an objective.</a:t>
            </a:r>
            <a:endParaRPr/>
          </a:p>
        </p:txBody>
      </p:sp>
      <p:sp>
        <p:nvSpPr>
          <p:cNvPr id="129" name="Google Shape;129;p20"/>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What steps are needed to make a sandwich?</a:t>
            </a:r>
            <a:endParaRPr/>
          </a:p>
          <a:p>
            <a:pPr indent="-317500" lvl="0" marL="457200" rtl="0" algn="l">
              <a:spcBef>
                <a:spcPts val="0"/>
              </a:spcBef>
              <a:spcAft>
                <a:spcPts val="0"/>
              </a:spcAft>
              <a:buSzPts val="1400"/>
              <a:buChar char="●"/>
            </a:pPr>
            <a:r>
              <a:rPr lang="en"/>
              <a:t>Does it matter if the steps are done in a different order? Why or why not?</a:t>
            </a:r>
            <a:endParaRPr/>
          </a:p>
          <a:p>
            <a:pPr indent="-317500" lvl="0" marL="457200" rtl="0" algn="l">
              <a:spcBef>
                <a:spcPts val="0"/>
              </a:spcBef>
              <a:spcAft>
                <a:spcPts val="0"/>
              </a:spcAft>
              <a:buSzPts val="1400"/>
              <a:buChar char="●"/>
            </a:pPr>
            <a:r>
              <a:rPr lang="en"/>
              <a:t>Create an algorithm that would help you decide what to wear each day.</a:t>
            </a:r>
            <a:endParaRPr/>
          </a:p>
          <a:p>
            <a:pPr indent="-317500" lvl="0" marL="457200" rtl="0" algn="l">
              <a:spcBef>
                <a:spcPts val="0"/>
              </a:spcBef>
              <a:spcAft>
                <a:spcPts val="0"/>
              </a:spcAft>
              <a:buSzPts val="1400"/>
              <a:buChar char="●"/>
            </a:pPr>
            <a:r>
              <a:rPr lang="en"/>
              <a:t>Create an algorithm that can help you identify the birds in your backyard.</a:t>
            </a:r>
            <a:endParaRPr/>
          </a:p>
          <a:p>
            <a:pPr indent="-317500" lvl="0" marL="457200" rtl="0" algn="l">
              <a:spcBef>
                <a:spcPts val="0"/>
              </a:spcBef>
              <a:spcAft>
                <a:spcPts val="0"/>
              </a:spcAft>
              <a:buSzPts val="1400"/>
              <a:buChar char="●"/>
            </a:pPr>
            <a:r>
              <a:rPr lang="en"/>
              <a:t>Create an algorithm to teach a young child how to tie shoelaces in a bow.</a:t>
            </a:r>
            <a:endParaRPr/>
          </a:p>
        </p:txBody>
      </p:sp>
      <p:sp>
        <p:nvSpPr>
          <p:cNvPr id="130" name="Google Shape;13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0"/>
          <p:cNvPicPr preferRelativeResize="0"/>
          <p:nvPr/>
        </p:nvPicPr>
        <p:blipFill>
          <a:blip r:embed="rId3">
            <a:alphaModFix/>
          </a:blip>
          <a:stretch>
            <a:fillRect/>
          </a:stretch>
        </p:blipFill>
        <p:spPr>
          <a:xfrm>
            <a:off x="917150" y="2549675"/>
            <a:ext cx="2189750" cy="2189750"/>
          </a:xfrm>
          <a:prstGeom prst="rect">
            <a:avLst/>
          </a:prstGeom>
          <a:noFill/>
          <a:ln>
            <a:noFill/>
          </a:ln>
        </p:spPr>
      </p:pic>
      <p:sp>
        <p:nvSpPr>
          <p:cNvPr id="132" name="Google Shape;132;p20"/>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38" name="Google Shape;138;p21"/>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Decomposition</a:t>
            </a:r>
            <a:endParaRPr b="1">
              <a:solidFill>
                <a:srgbClr val="1155CC"/>
              </a:solidFill>
            </a:endParaRPr>
          </a:p>
          <a:p>
            <a:pPr indent="0" lvl="0" marL="0" rtl="0" algn="l">
              <a:spcBef>
                <a:spcPts val="1200"/>
              </a:spcBef>
              <a:spcAft>
                <a:spcPts val="1200"/>
              </a:spcAft>
              <a:buNone/>
            </a:pPr>
            <a:r>
              <a:rPr lang="en"/>
              <a:t>Decomposition involves breaking down a problem into smaller parts or sub-problems.  Working with smaller subsets of a problem can reduce the overall complexity of a problem.</a:t>
            </a:r>
            <a:endParaRPr/>
          </a:p>
        </p:txBody>
      </p:sp>
      <p:sp>
        <p:nvSpPr>
          <p:cNvPr id="139" name="Google Shape;139;p21"/>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Identify all of the tasks you will need to do in order to bake a cake. </a:t>
            </a:r>
            <a:endParaRPr/>
          </a:p>
          <a:p>
            <a:pPr indent="-317500" lvl="0" marL="457200" rtl="0" algn="l">
              <a:spcBef>
                <a:spcPts val="0"/>
              </a:spcBef>
              <a:spcAft>
                <a:spcPts val="0"/>
              </a:spcAft>
              <a:buSzPts val="1400"/>
              <a:buChar char="●"/>
            </a:pPr>
            <a:r>
              <a:rPr lang="en"/>
              <a:t>Explain how the parts of a dragonfly make it an effective predator. </a:t>
            </a:r>
            <a:endParaRPr/>
          </a:p>
          <a:p>
            <a:pPr indent="-317500" lvl="0" marL="457200" rtl="0" algn="l">
              <a:spcBef>
                <a:spcPts val="0"/>
              </a:spcBef>
              <a:spcAft>
                <a:spcPts val="0"/>
              </a:spcAft>
              <a:buSzPts val="1400"/>
              <a:buChar char="●"/>
            </a:pPr>
            <a:r>
              <a:rPr lang="en"/>
              <a:t>Create a video game with your friends. How could you divide up the tasks?</a:t>
            </a:r>
            <a:endParaRPr/>
          </a:p>
          <a:p>
            <a:pPr indent="-317500" lvl="0" marL="457200" rtl="0" algn="l">
              <a:spcBef>
                <a:spcPts val="0"/>
              </a:spcBef>
              <a:spcAft>
                <a:spcPts val="0"/>
              </a:spcAft>
              <a:buSzPts val="1400"/>
              <a:buChar char="●"/>
            </a:pPr>
            <a:r>
              <a:rPr lang="en"/>
              <a:t>Create a code that will convert a value in Fahrenheit  to one in Celsius. What are the major parts and processes?</a:t>
            </a:r>
            <a:endParaRPr/>
          </a:p>
        </p:txBody>
      </p:sp>
      <p:sp>
        <p:nvSpPr>
          <p:cNvPr id="140" name="Google Shape;14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21"/>
          <p:cNvPicPr preferRelativeResize="0"/>
          <p:nvPr/>
        </p:nvPicPr>
        <p:blipFill>
          <a:blip r:embed="rId3">
            <a:alphaModFix/>
          </a:blip>
          <a:stretch>
            <a:fillRect/>
          </a:stretch>
        </p:blipFill>
        <p:spPr>
          <a:xfrm>
            <a:off x="1006475" y="2752200"/>
            <a:ext cx="2046500" cy="2046499"/>
          </a:xfrm>
          <a:prstGeom prst="rect">
            <a:avLst/>
          </a:prstGeom>
          <a:noFill/>
          <a:ln>
            <a:noFill/>
          </a:ln>
        </p:spPr>
      </p:pic>
      <p:sp>
        <p:nvSpPr>
          <p:cNvPr id="142" name="Google Shape;142;p21"/>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999999"/>
      </a:lt2>
      <a:accent1>
        <a:srgbClr val="EF6C00"/>
      </a:accent1>
      <a:accent2>
        <a:srgbClr val="CE93D8"/>
      </a:accent2>
      <a:accent3>
        <a:srgbClr val="6FA8D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